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7"/>
  </p:notesMasterIdLst>
  <p:sldIdLst>
    <p:sldId id="391" r:id="rId3"/>
    <p:sldId id="390" r:id="rId4"/>
    <p:sldId id="363" r:id="rId5"/>
    <p:sldId id="320" r:id="rId6"/>
    <p:sldId id="325" r:id="rId7"/>
    <p:sldId id="395" r:id="rId8"/>
    <p:sldId id="397" r:id="rId9"/>
    <p:sldId id="402" r:id="rId10"/>
    <p:sldId id="400" r:id="rId11"/>
    <p:sldId id="399" r:id="rId12"/>
    <p:sldId id="401" r:id="rId13"/>
    <p:sldId id="392" r:id="rId14"/>
    <p:sldId id="396" r:id="rId15"/>
    <p:sldId id="393" r:id="rId16"/>
  </p:sldIdLst>
  <p:sldSz cx="10287000" cy="10287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32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ffan Gazi Demirci" initials="AGD" lastIdx="1" clrIdx="0">
    <p:extLst>
      <p:ext uri="{19B8F6BF-5375-455C-9EA6-DF929625EA0E}">
        <p15:presenceInfo xmlns:p15="http://schemas.microsoft.com/office/powerpoint/2012/main" userId="Affan Gazi Demirc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AE66"/>
    <a:srgbClr val="D8AD65"/>
    <a:srgbClr val="C5A261"/>
    <a:srgbClr val="FFFFFF"/>
    <a:srgbClr val="0C2340"/>
    <a:srgbClr val="192E56"/>
    <a:srgbClr val="F6F6F6"/>
    <a:srgbClr val="1E31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395" autoAdjust="0"/>
  </p:normalViewPr>
  <p:slideViewPr>
    <p:cSldViewPr snapToGrid="0">
      <p:cViewPr varScale="1">
        <p:scale>
          <a:sx n="49" d="100"/>
          <a:sy n="49" d="100"/>
        </p:scale>
        <p:origin x="1794" y="48"/>
      </p:cViewPr>
      <p:guideLst>
        <p:guide orient="horz" pos="3240"/>
        <p:guide pos="32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FBF8449-909E-4797-91FD-DD89A5283A22}" type="datetimeFigureOut">
              <a:rPr lang="tr-TR" smtClean="0"/>
              <a:t>9.11.2025</a:t>
            </a:fld>
            <a:endParaRPr lang="tr-TR"/>
          </a:p>
        </p:txBody>
      </p:sp>
      <p:sp>
        <p:nvSpPr>
          <p:cNvPr id="4" name="Slayt Resmi Yer Tutucusu 3"/>
          <p:cNvSpPr>
            <a:spLocks noGrp="1" noRot="1" noChangeAspect="1"/>
          </p:cNvSpPr>
          <p:nvPr>
            <p:ph type="sldImg" idx="2"/>
          </p:nvPr>
        </p:nvSpPr>
        <p:spPr>
          <a:xfrm>
            <a:off x="1724025" y="1241425"/>
            <a:ext cx="33496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F2AB7B1-0E49-4145-A9C8-7AE0BD4FDFAC}" type="slidenum">
              <a:rPr lang="tr-TR" smtClean="0"/>
              <a:t>‹#›</a:t>
            </a:fld>
            <a:endParaRPr lang="tr-TR"/>
          </a:p>
        </p:txBody>
      </p:sp>
    </p:spTree>
    <p:extLst>
      <p:ext uri="{BB962C8B-B14F-4D97-AF65-F5344CB8AC3E}">
        <p14:creationId xmlns:p14="http://schemas.microsoft.com/office/powerpoint/2010/main" val="2957573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2AB7B1-0E49-4145-A9C8-7AE0BD4FDFA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200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3F2AB7B1-0E49-4145-A9C8-7AE0BD4FDFAC}" type="slidenum">
              <a:rPr lang="tr-TR" smtClean="0"/>
              <a:t>3</a:t>
            </a:fld>
            <a:endParaRPr lang="tr-TR" dirty="0"/>
          </a:p>
        </p:txBody>
      </p:sp>
    </p:spTree>
    <p:extLst>
      <p:ext uri="{BB962C8B-B14F-4D97-AF65-F5344CB8AC3E}">
        <p14:creationId xmlns:p14="http://schemas.microsoft.com/office/powerpoint/2010/main" val="1855576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71525" y="1683545"/>
            <a:ext cx="8743950" cy="3581400"/>
          </a:xfrm>
        </p:spPr>
        <p:txBody>
          <a:bodyPr anchor="b"/>
          <a:lstStyle>
            <a:lvl1pPr algn="ctr">
              <a:defRPr sz="6750"/>
            </a:lvl1pPr>
          </a:lstStyle>
          <a:p>
            <a:r>
              <a:rPr lang="tr-TR"/>
              <a:t>Asıl başlık stilini düzenlemek için tıklayın</a:t>
            </a:r>
            <a:endParaRPr lang="en-US" dirty="0"/>
          </a:p>
        </p:txBody>
      </p:sp>
      <p:sp>
        <p:nvSpPr>
          <p:cNvPr id="3" name="Subtitle 2"/>
          <p:cNvSpPr>
            <a:spLocks noGrp="1"/>
          </p:cNvSpPr>
          <p:nvPr>
            <p:ph type="subTitle" idx="1"/>
          </p:nvPr>
        </p:nvSpPr>
        <p:spPr>
          <a:xfrm>
            <a:off x="1285875" y="5403057"/>
            <a:ext cx="771525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93ABE599-2304-48FA-9493-218DF4D691E6}" type="datetimeFigureOut">
              <a:rPr lang="tr-TR" smtClean="0"/>
              <a:t>9.11.2025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851712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3ABE599-2304-48FA-9493-218DF4D691E6}" type="datetimeFigureOut">
              <a:rPr lang="tr-TR" smtClean="0"/>
              <a:t>9.11.2025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376044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701874" y="2564609"/>
            <a:ext cx="8872538" cy="4279106"/>
          </a:xfrm>
        </p:spPr>
        <p:txBody>
          <a:bodyPr anchor="b"/>
          <a:lstStyle>
            <a:lvl1pPr>
              <a:defRPr sz="6750"/>
            </a:lvl1pPr>
          </a:lstStyle>
          <a:p>
            <a:r>
              <a:rPr lang="tr-TR"/>
              <a:t>Asıl başlık stilini düzenlemek için tıklayın</a:t>
            </a:r>
            <a:endParaRPr lang="en-US" dirty="0"/>
          </a:p>
        </p:txBody>
      </p:sp>
      <p:sp>
        <p:nvSpPr>
          <p:cNvPr id="3" name="Text Placeholder 2"/>
          <p:cNvSpPr>
            <a:spLocks noGrp="1"/>
          </p:cNvSpPr>
          <p:nvPr>
            <p:ph type="body" idx="1"/>
          </p:nvPr>
        </p:nvSpPr>
        <p:spPr>
          <a:xfrm>
            <a:off x="701874" y="6884197"/>
            <a:ext cx="8872538" cy="2250281"/>
          </a:xfrm>
        </p:spPr>
        <p:txBody>
          <a:bodyPr/>
          <a:lstStyle>
            <a:lvl1pPr marL="0" indent="0">
              <a:buNone/>
              <a:defRPr sz="2700">
                <a:solidFill>
                  <a:schemeClr val="tx1"/>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3ABE599-2304-48FA-9493-218DF4D691E6}" type="datetimeFigureOut">
              <a:rPr lang="tr-TR" smtClean="0"/>
              <a:t>9.11.2025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2681513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707231" y="2738438"/>
            <a:ext cx="4371975" cy="65270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207794" y="2738438"/>
            <a:ext cx="4371975" cy="65270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3ABE599-2304-48FA-9493-218DF4D691E6}" type="datetimeFigureOut">
              <a:rPr lang="tr-TR" smtClean="0"/>
              <a:t>9.11.2025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1904437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708571" y="547690"/>
            <a:ext cx="8872538" cy="1988345"/>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708572" y="2521745"/>
            <a:ext cx="4351883"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tr-TR"/>
              <a:t>Asıl metin stillerini düzenlemek için tıklayın</a:t>
            </a:r>
          </a:p>
        </p:txBody>
      </p:sp>
      <p:sp>
        <p:nvSpPr>
          <p:cNvPr id="4" name="Content Placeholder 3"/>
          <p:cNvSpPr>
            <a:spLocks noGrp="1"/>
          </p:cNvSpPr>
          <p:nvPr>
            <p:ph sz="half" idx="2"/>
          </p:nvPr>
        </p:nvSpPr>
        <p:spPr>
          <a:xfrm>
            <a:off x="708572" y="3757613"/>
            <a:ext cx="4351883" cy="552688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207794" y="2521745"/>
            <a:ext cx="4373315"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tr-TR"/>
              <a:t>Asıl metin stillerini düzenlemek için tıklayın</a:t>
            </a:r>
          </a:p>
        </p:txBody>
      </p:sp>
      <p:sp>
        <p:nvSpPr>
          <p:cNvPr id="6" name="Content Placeholder 5"/>
          <p:cNvSpPr>
            <a:spLocks noGrp="1"/>
          </p:cNvSpPr>
          <p:nvPr>
            <p:ph sz="quarter" idx="4"/>
          </p:nvPr>
        </p:nvSpPr>
        <p:spPr>
          <a:xfrm>
            <a:off x="5207794" y="3757613"/>
            <a:ext cx="4373315" cy="552688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3ABE599-2304-48FA-9493-218DF4D691E6}" type="datetimeFigureOut">
              <a:rPr lang="tr-TR" smtClean="0"/>
              <a:t>9.11.2025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1512162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93ABE599-2304-48FA-9493-218DF4D691E6}" type="datetimeFigureOut">
              <a:rPr lang="tr-TR" smtClean="0"/>
              <a:t>9.11.2025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257117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BE599-2304-48FA-9493-218DF4D691E6}" type="datetimeFigureOut">
              <a:rPr lang="tr-TR" smtClean="0"/>
              <a:t>9.11.2025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580018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71" y="685800"/>
            <a:ext cx="3317825" cy="2400300"/>
          </a:xfrm>
        </p:spPr>
        <p:txBody>
          <a:bodyPr anchor="b"/>
          <a:lstStyle>
            <a:lvl1pPr>
              <a:defRPr sz="3600"/>
            </a:lvl1pPr>
          </a:lstStyle>
          <a:p>
            <a:r>
              <a:rPr lang="tr-TR"/>
              <a:t>Asıl başlık stilini düzenlemek için tıklayın</a:t>
            </a:r>
            <a:endParaRPr lang="en-US" dirty="0"/>
          </a:p>
        </p:txBody>
      </p:sp>
      <p:sp>
        <p:nvSpPr>
          <p:cNvPr id="3" name="Content Placeholder 2"/>
          <p:cNvSpPr>
            <a:spLocks noGrp="1"/>
          </p:cNvSpPr>
          <p:nvPr>
            <p:ph idx="1"/>
          </p:nvPr>
        </p:nvSpPr>
        <p:spPr>
          <a:xfrm>
            <a:off x="4373315" y="1481140"/>
            <a:ext cx="5207794"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08571" y="3086100"/>
            <a:ext cx="3317825"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3ABE599-2304-48FA-9493-218DF4D691E6}" type="datetimeFigureOut">
              <a:rPr lang="tr-TR" smtClean="0"/>
              <a:t>9.11.2025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2148149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08571" y="685800"/>
            <a:ext cx="3317825" cy="2400300"/>
          </a:xfrm>
        </p:spPr>
        <p:txBody>
          <a:bodyPr anchor="b"/>
          <a:lstStyle>
            <a:lvl1pPr>
              <a:defRPr sz="36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4373315" y="1481140"/>
            <a:ext cx="5207794" cy="7310438"/>
          </a:xfrm>
        </p:spPr>
        <p:txBody>
          <a:bodyPr anchor="t"/>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r>
              <a:rPr lang="tr-TR"/>
              <a:t>Resim eklemek için simgeye tıklayın</a:t>
            </a:r>
            <a:endParaRPr lang="en-US" dirty="0"/>
          </a:p>
        </p:txBody>
      </p:sp>
      <p:sp>
        <p:nvSpPr>
          <p:cNvPr id="4" name="Text Placeholder 3"/>
          <p:cNvSpPr>
            <a:spLocks noGrp="1"/>
          </p:cNvSpPr>
          <p:nvPr>
            <p:ph type="body" sz="half" idx="2"/>
          </p:nvPr>
        </p:nvSpPr>
        <p:spPr>
          <a:xfrm>
            <a:off x="708571" y="3086100"/>
            <a:ext cx="3317825"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3ABE599-2304-48FA-9493-218DF4D691E6}" type="datetimeFigureOut">
              <a:rPr lang="tr-TR" smtClean="0"/>
              <a:t>9.11.2025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1428599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3ABE599-2304-48FA-9493-218DF4D691E6}" type="datetimeFigureOut">
              <a:rPr lang="tr-TR" smtClean="0"/>
              <a:t>9.11.2025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3340386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1635" y="547688"/>
            <a:ext cx="2218134" cy="8717757"/>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707232" y="547688"/>
            <a:ext cx="6525816" cy="871775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3ABE599-2304-48FA-9493-218DF4D691E6}" type="datetimeFigureOut">
              <a:rPr lang="tr-TR" smtClean="0"/>
              <a:t>9.11.2025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4F62BD-3BEC-45A7-B59F-C956625DC6D8}" type="slidenum">
              <a:rPr lang="tr-TR" smtClean="0"/>
              <a:t>‹#›</a:t>
            </a:fld>
            <a:endParaRPr lang="tr-TR"/>
          </a:p>
        </p:txBody>
      </p:sp>
    </p:spTree>
    <p:extLst>
      <p:ext uri="{BB962C8B-B14F-4D97-AF65-F5344CB8AC3E}">
        <p14:creationId xmlns:p14="http://schemas.microsoft.com/office/powerpoint/2010/main" val="3324729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058C50-0D14-474A-998F-304BC06A0090}"/>
              </a:ext>
            </a:extLst>
          </p:cNvPr>
          <p:cNvSpPr>
            <a:spLocks noGrp="1"/>
          </p:cNvSpPr>
          <p:nvPr>
            <p:ph type="ctrTitle"/>
          </p:nvPr>
        </p:nvSpPr>
        <p:spPr>
          <a:xfrm>
            <a:off x="1285875" y="1684338"/>
            <a:ext cx="7715250" cy="35814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1DD386F0-8E93-4BC5-885B-32414C320E76}"/>
              </a:ext>
            </a:extLst>
          </p:cNvPr>
          <p:cNvSpPr>
            <a:spLocks noGrp="1"/>
          </p:cNvSpPr>
          <p:nvPr>
            <p:ph type="subTitle" idx="1"/>
          </p:nvPr>
        </p:nvSpPr>
        <p:spPr>
          <a:xfrm>
            <a:off x="1285875" y="5403850"/>
            <a:ext cx="771525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5CE85AF-48CD-4CD6-A7FB-5325F48EA6B1}"/>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5" name="Alt Bilgi Yer Tutucusu 4">
            <a:extLst>
              <a:ext uri="{FF2B5EF4-FFF2-40B4-BE49-F238E27FC236}">
                <a16:creationId xmlns:a16="http://schemas.microsoft.com/office/drawing/2014/main" id="{7BA4B63F-19BA-47D4-BABD-B004131A2B1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32FA63E-65E7-4307-98E8-C80B064DB366}"/>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705916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48BE14-02E1-40D2-9186-06D9E1AD73A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712E8CE-D4EB-491F-A099-76F8344D8CA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8BE3D16-5A5B-4C5D-B3A1-1FA101BF1137}"/>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5" name="Alt Bilgi Yer Tutucusu 4">
            <a:extLst>
              <a:ext uri="{FF2B5EF4-FFF2-40B4-BE49-F238E27FC236}">
                <a16:creationId xmlns:a16="http://schemas.microsoft.com/office/drawing/2014/main" id="{25811629-583D-4644-AB0A-F6941BBEFB2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ADE466B-A2B7-47FD-AE48-D3D4081C8911}"/>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3627471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ADD520-71C7-49E2-BB23-A83DB4B3D6AA}"/>
              </a:ext>
            </a:extLst>
          </p:cNvPr>
          <p:cNvSpPr>
            <a:spLocks noGrp="1"/>
          </p:cNvSpPr>
          <p:nvPr>
            <p:ph type="title"/>
          </p:nvPr>
        </p:nvSpPr>
        <p:spPr>
          <a:xfrm>
            <a:off x="701675" y="2565400"/>
            <a:ext cx="8872538" cy="4278313"/>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D871A5EB-B8CB-4198-AB1D-5FBBE1E3B3E6}"/>
              </a:ext>
            </a:extLst>
          </p:cNvPr>
          <p:cNvSpPr>
            <a:spLocks noGrp="1"/>
          </p:cNvSpPr>
          <p:nvPr>
            <p:ph type="body" idx="1"/>
          </p:nvPr>
        </p:nvSpPr>
        <p:spPr>
          <a:xfrm>
            <a:off x="701675" y="6884988"/>
            <a:ext cx="8872538" cy="22494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3776AEAA-BFF0-4D22-9FBE-584561BF013D}"/>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5" name="Alt Bilgi Yer Tutucusu 4">
            <a:extLst>
              <a:ext uri="{FF2B5EF4-FFF2-40B4-BE49-F238E27FC236}">
                <a16:creationId xmlns:a16="http://schemas.microsoft.com/office/drawing/2014/main" id="{73BCB718-C15F-4CD2-912E-371DC3371BE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500170D-685A-4FD6-BBD7-63B81EA6F13A}"/>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1423756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A6D47F-AC31-4C04-9022-55EEF39F92C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E9B039F-20CE-480E-8C28-FDBD7592407F}"/>
              </a:ext>
            </a:extLst>
          </p:cNvPr>
          <p:cNvSpPr>
            <a:spLocks noGrp="1"/>
          </p:cNvSpPr>
          <p:nvPr>
            <p:ph sz="half" idx="1"/>
          </p:nvPr>
        </p:nvSpPr>
        <p:spPr>
          <a:xfrm>
            <a:off x="708025" y="2738438"/>
            <a:ext cx="4359275" cy="652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058EF52-520F-4A54-9A87-B5D0D6782F80}"/>
              </a:ext>
            </a:extLst>
          </p:cNvPr>
          <p:cNvSpPr>
            <a:spLocks noGrp="1"/>
          </p:cNvSpPr>
          <p:nvPr>
            <p:ph sz="half" idx="2"/>
          </p:nvPr>
        </p:nvSpPr>
        <p:spPr>
          <a:xfrm>
            <a:off x="5219700" y="2738438"/>
            <a:ext cx="4360863" cy="652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4C756B5-5B47-4DB7-9317-625CD9585CC8}"/>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6" name="Alt Bilgi Yer Tutucusu 5">
            <a:extLst>
              <a:ext uri="{FF2B5EF4-FFF2-40B4-BE49-F238E27FC236}">
                <a16:creationId xmlns:a16="http://schemas.microsoft.com/office/drawing/2014/main" id="{5DDA04E7-507C-4D24-B458-209F2B488E8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8AB82E5-8C85-4644-947C-74227C214590}"/>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1634767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5D5F6D6-22F4-445E-9A2F-A2BAF7206252}"/>
              </a:ext>
            </a:extLst>
          </p:cNvPr>
          <p:cNvSpPr>
            <a:spLocks noGrp="1"/>
          </p:cNvSpPr>
          <p:nvPr>
            <p:ph type="title"/>
          </p:nvPr>
        </p:nvSpPr>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51C5781-12AA-4ABE-B3D1-A5335686267E}"/>
              </a:ext>
            </a:extLst>
          </p:cNvPr>
          <p:cNvSpPr>
            <a:spLocks noGrp="1"/>
          </p:cNvSpPr>
          <p:nvPr>
            <p:ph type="body" idx="1"/>
          </p:nvPr>
        </p:nvSpPr>
        <p:spPr>
          <a:xfrm>
            <a:off x="708025" y="2522538"/>
            <a:ext cx="435292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257CA54A-BDFE-4481-8E01-2DF67EA4218C}"/>
              </a:ext>
            </a:extLst>
          </p:cNvPr>
          <p:cNvSpPr>
            <a:spLocks noGrp="1"/>
          </p:cNvSpPr>
          <p:nvPr>
            <p:ph sz="half" idx="2"/>
          </p:nvPr>
        </p:nvSpPr>
        <p:spPr>
          <a:xfrm>
            <a:off x="708025" y="3757613"/>
            <a:ext cx="4352925" cy="552767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A5CDC4C-1120-495D-A054-B85CB68BCFA6}"/>
              </a:ext>
            </a:extLst>
          </p:cNvPr>
          <p:cNvSpPr>
            <a:spLocks noGrp="1"/>
          </p:cNvSpPr>
          <p:nvPr>
            <p:ph type="body" sz="quarter" idx="3"/>
          </p:nvPr>
        </p:nvSpPr>
        <p:spPr>
          <a:xfrm>
            <a:off x="5208588" y="2522538"/>
            <a:ext cx="43719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505CC33-0653-4EE1-8391-80C46AA6AD53}"/>
              </a:ext>
            </a:extLst>
          </p:cNvPr>
          <p:cNvSpPr>
            <a:spLocks noGrp="1"/>
          </p:cNvSpPr>
          <p:nvPr>
            <p:ph sz="quarter" idx="4"/>
          </p:nvPr>
        </p:nvSpPr>
        <p:spPr>
          <a:xfrm>
            <a:off x="5208588" y="3757613"/>
            <a:ext cx="4371975" cy="552767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8C7E73CF-12B3-4551-B0CA-42A87C776B7E}"/>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8" name="Alt Bilgi Yer Tutucusu 7">
            <a:extLst>
              <a:ext uri="{FF2B5EF4-FFF2-40B4-BE49-F238E27FC236}">
                <a16:creationId xmlns:a16="http://schemas.microsoft.com/office/drawing/2014/main" id="{256867A9-FE94-49F1-BD39-157BCC04003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FA5A560-6857-46FC-99CC-82C2F0980E30}"/>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212658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E8622D-B907-40AC-8408-D2A19C9E8871}"/>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1D7D9BBE-62EF-44A1-9017-72EC3DA197CD}"/>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4" name="Alt Bilgi Yer Tutucusu 3">
            <a:extLst>
              <a:ext uri="{FF2B5EF4-FFF2-40B4-BE49-F238E27FC236}">
                <a16:creationId xmlns:a16="http://schemas.microsoft.com/office/drawing/2014/main" id="{C15A0527-5750-4AC9-A3F5-2290E3DD43EF}"/>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74B164C-6788-4CB9-B802-84E1DC19582D}"/>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2242464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2FEC5D3B-A50C-4824-B458-D91143882CB9}"/>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3" name="Alt Bilgi Yer Tutucusu 2">
            <a:extLst>
              <a:ext uri="{FF2B5EF4-FFF2-40B4-BE49-F238E27FC236}">
                <a16:creationId xmlns:a16="http://schemas.microsoft.com/office/drawing/2014/main" id="{A11060AF-C86F-465A-A4ED-05ACD5A2758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E16A8160-9DC5-40DF-889E-A553D2A0A30E}"/>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1276062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62E12F-9F4A-47FD-B310-8D7A26D745CE}"/>
              </a:ext>
            </a:extLst>
          </p:cNvPr>
          <p:cNvSpPr>
            <a:spLocks noGrp="1"/>
          </p:cNvSpPr>
          <p:nvPr>
            <p:ph type="title"/>
          </p:nvPr>
        </p:nvSpPr>
        <p:spPr>
          <a:xfrm>
            <a:off x="708025" y="685800"/>
            <a:ext cx="3317875" cy="24003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256AA7D-A09F-4777-A6A9-738562E724D5}"/>
              </a:ext>
            </a:extLst>
          </p:cNvPr>
          <p:cNvSpPr>
            <a:spLocks noGrp="1"/>
          </p:cNvSpPr>
          <p:nvPr>
            <p:ph idx="1"/>
          </p:nvPr>
        </p:nvSpPr>
        <p:spPr>
          <a:xfrm>
            <a:off x="4373563" y="1481138"/>
            <a:ext cx="52070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44D06D3-637D-468E-AB68-AD86671240F8}"/>
              </a:ext>
            </a:extLst>
          </p:cNvPr>
          <p:cNvSpPr>
            <a:spLocks noGrp="1"/>
          </p:cNvSpPr>
          <p:nvPr>
            <p:ph type="body" sz="half" idx="2"/>
          </p:nvPr>
        </p:nvSpPr>
        <p:spPr>
          <a:xfrm>
            <a:off x="708025" y="3086100"/>
            <a:ext cx="3317875"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311873F-B677-4282-9625-00760F089C32}"/>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6" name="Alt Bilgi Yer Tutucusu 5">
            <a:extLst>
              <a:ext uri="{FF2B5EF4-FFF2-40B4-BE49-F238E27FC236}">
                <a16:creationId xmlns:a16="http://schemas.microsoft.com/office/drawing/2014/main" id="{27423D5F-153C-406A-BC59-E41874CCB18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E2653A5-8D54-4CEC-AB78-0DB03A7CB9EE}"/>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1943092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933940-8F65-4DEB-8AAF-5D955B4C3F7E}"/>
              </a:ext>
            </a:extLst>
          </p:cNvPr>
          <p:cNvSpPr>
            <a:spLocks noGrp="1"/>
          </p:cNvSpPr>
          <p:nvPr>
            <p:ph type="title"/>
          </p:nvPr>
        </p:nvSpPr>
        <p:spPr>
          <a:xfrm>
            <a:off x="708025" y="685800"/>
            <a:ext cx="3317875" cy="24003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5CE80A0-94EC-4C30-9F90-A984C8769020}"/>
              </a:ext>
            </a:extLst>
          </p:cNvPr>
          <p:cNvSpPr>
            <a:spLocks noGrp="1"/>
          </p:cNvSpPr>
          <p:nvPr>
            <p:ph type="pic" idx="1"/>
          </p:nvPr>
        </p:nvSpPr>
        <p:spPr>
          <a:xfrm>
            <a:off x="4373563" y="1481138"/>
            <a:ext cx="52070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70104D36-9D92-4A8A-8CF7-77D46A6D2834}"/>
              </a:ext>
            </a:extLst>
          </p:cNvPr>
          <p:cNvSpPr>
            <a:spLocks noGrp="1"/>
          </p:cNvSpPr>
          <p:nvPr>
            <p:ph type="body" sz="half" idx="2"/>
          </p:nvPr>
        </p:nvSpPr>
        <p:spPr>
          <a:xfrm>
            <a:off x="708025" y="3086100"/>
            <a:ext cx="3317875"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3611E54-B1F0-49C5-B43E-4C6EDFD3AF16}"/>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6" name="Alt Bilgi Yer Tutucusu 5">
            <a:extLst>
              <a:ext uri="{FF2B5EF4-FFF2-40B4-BE49-F238E27FC236}">
                <a16:creationId xmlns:a16="http://schemas.microsoft.com/office/drawing/2014/main" id="{D2A079C9-C495-494E-9194-39FD3652B64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5609EFC-B945-43EA-B3F5-4AAFA54E2BDB}"/>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115295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46E537-B9D9-494C-A273-7E2F71FF008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7C08F1B-79D9-4505-BEE6-CBD2914FA9E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C8F442A-F1B2-496C-BF01-B69DC0F2DC35}"/>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5" name="Alt Bilgi Yer Tutucusu 4">
            <a:extLst>
              <a:ext uri="{FF2B5EF4-FFF2-40B4-BE49-F238E27FC236}">
                <a16:creationId xmlns:a16="http://schemas.microsoft.com/office/drawing/2014/main" id="{A22C3F9C-7A60-4613-8E80-9A364161113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BDBB642-13F5-40D5-B374-257CCE7BBB1F}"/>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2267655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5E86F1E-53F4-4E70-B802-0F1376B2E80B}"/>
              </a:ext>
            </a:extLst>
          </p:cNvPr>
          <p:cNvSpPr>
            <a:spLocks noGrp="1"/>
          </p:cNvSpPr>
          <p:nvPr>
            <p:ph type="title" orient="vert"/>
          </p:nvPr>
        </p:nvSpPr>
        <p:spPr>
          <a:xfrm>
            <a:off x="7362825" y="547688"/>
            <a:ext cx="2217738" cy="8718550"/>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A1722B27-9FA6-49B5-ADD1-55B2339482EA}"/>
              </a:ext>
            </a:extLst>
          </p:cNvPr>
          <p:cNvSpPr>
            <a:spLocks noGrp="1"/>
          </p:cNvSpPr>
          <p:nvPr>
            <p:ph type="body" orient="vert" idx="1"/>
          </p:nvPr>
        </p:nvSpPr>
        <p:spPr>
          <a:xfrm>
            <a:off x="708025" y="547688"/>
            <a:ext cx="6502400" cy="871855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92C556D-6346-48F2-8DC4-A346B494140D}"/>
              </a:ext>
            </a:extLst>
          </p:cNvPr>
          <p:cNvSpPr>
            <a:spLocks noGrp="1"/>
          </p:cNvSpPr>
          <p:nvPr>
            <p:ph type="dt" sz="half" idx="10"/>
          </p:nvPr>
        </p:nvSpPr>
        <p:spPr/>
        <p:txBody>
          <a:bodyPr/>
          <a:lstStyle/>
          <a:p>
            <a:fld id="{CE40E624-FB02-4AA4-9FBD-13F4847B42B2}" type="datetimeFigureOut">
              <a:rPr lang="tr-TR" smtClean="0"/>
              <a:t>9.11.2025</a:t>
            </a:fld>
            <a:endParaRPr lang="tr-TR"/>
          </a:p>
        </p:txBody>
      </p:sp>
      <p:sp>
        <p:nvSpPr>
          <p:cNvPr id="5" name="Alt Bilgi Yer Tutucusu 4">
            <a:extLst>
              <a:ext uri="{FF2B5EF4-FFF2-40B4-BE49-F238E27FC236}">
                <a16:creationId xmlns:a16="http://schemas.microsoft.com/office/drawing/2014/main" id="{29BEC2CF-B6ED-44CD-8600-331FAD8F00B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CC6797C-8C63-40F9-BD9B-100F8BCA0DF6}"/>
              </a:ext>
            </a:extLst>
          </p:cNvPr>
          <p:cNvSpPr>
            <a:spLocks noGrp="1"/>
          </p:cNvSpPr>
          <p:nvPr>
            <p:ph type="sldNum" sz="quarter" idx="12"/>
          </p:nvPr>
        </p:nvSpPr>
        <p:spPr/>
        <p:txBody>
          <a:bodyPr/>
          <a:lstStyle/>
          <a:p>
            <a:fld id="{1839156A-CCB0-46F1-BCA0-3B3FE0230702}" type="slidenum">
              <a:rPr lang="tr-TR" smtClean="0"/>
              <a:t>‹#›</a:t>
            </a:fld>
            <a:endParaRPr lang="tr-TR"/>
          </a:p>
        </p:txBody>
      </p:sp>
    </p:spTree>
    <p:extLst>
      <p:ext uri="{BB962C8B-B14F-4D97-AF65-F5344CB8AC3E}">
        <p14:creationId xmlns:p14="http://schemas.microsoft.com/office/powerpoint/2010/main" val="404003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C234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231" y="547690"/>
            <a:ext cx="8872538" cy="1988345"/>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707231" y="2738438"/>
            <a:ext cx="8872538" cy="6527007"/>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07231" y="9534527"/>
            <a:ext cx="2314575"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93ABE599-2304-48FA-9493-218DF4D691E6}" type="datetimeFigureOut">
              <a:rPr lang="tr-TR" smtClean="0"/>
              <a:t>9.11.2025</a:t>
            </a:fld>
            <a:endParaRPr lang="tr-TR"/>
          </a:p>
        </p:txBody>
      </p:sp>
      <p:sp>
        <p:nvSpPr>
          <p:cNvPr id="5" name="Footer Placeholder 4"/>
          <p:cNvSpPr>
            <a:spLocks noGrp="1"/>
          </p:cNvSpPr>
          <p:nvPr>
            <p:ph type="ftr" sz="quarter" idx="3"/>
          </p:nvPr>
        </p:nvSpPr>
        <p:spPr>
          <a:xfrm>
            <a:off x="3407569" y="9534527"/>
            <a:ext cx="3471863"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7265194" y="9534527"/>
            <a:ext cx="2314575"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BB4F62BD-3BEC-45A7-B59F-C956625DC6D8}" type="slidenum">
              <a:rPr lang="tr-TR" smtClean="0"/>
              <a:t>‹#›</a:t>
            </a:fld>
            <a:endParaRPr lang="tr-TR"/>
          </a:p>
        </p:txBody>
      </p:sp>
    </p:spTree>
    <p:extLst>
      <p:ext uri="{BB962C8B-B14F-4D97-AF65-F5344CB8AC3E}">
        <p14:creationId xmlns:p14="http://schemas.microsoft.com/office/powerpoint/2010/main" val="19400520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US"/>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C2340"/>
        </a:solid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C6525638-607E-4AF9-B26D-0B30CCFA0656}"/>
              </a:ext>
            </a:extLst>
          </p:cNvPr>
          <p:cNvSpPr>
            <a:spLocks noGrp="1"/>
          </p:cNvSpPr>
          <p:nvPr>
            <p:ph type="title"/>
          </p:nvPr>
        </p:nvSpPr>
        <p:spPr>
          <a:xfrm>
            <a:off x="708025" y="547688"/>
            <a:ext cx="8872538" cy="1989137"/>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E9E7BE3-013F-4128-8686-605BD7D8C8FD}"/>
              </a:ext>
            </a:extLst>
          </p:cNvPr>
          <p:cNvSpPr>
            <a:spLocks noGrp="1"/>
          </p:cNvSpPr>
          <p:nvPr>
            <p:ph type="body" idx="1"/>
          </p:nvPr>
        </p:nvSpPr>
        <p:spPr>
          <a:xfrm>
            <a:off x="708025" y="2738438"/>
            <a:ext cx="8872538" cy="65278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A39DC87-86D1-4362-AA12-AA316E0B8F5F}"/>
              </a:ext>
            </a:extLst>
          </p:cNvPr>
          <p:cNvSpPr>
            <a:spLocks noGrp="1"/>
          </p:cNvSpPr>
          <p:nvPr>
            <p:ph type="dt" sz="half" idx="2"/>
          </p:nvPr>
        </p:nvSpPr>
        <p:spPr>
          <a:xfrm>
            <a:off x="708025" y="9534525"/>
            <a:ext cx="2314575" cy="547688"/>
          </a:xfrm>
          <a:prstGeom prst="rect">
            <a:avLst/>
          </a:prstGeom>
        </p:spPr>
        <p:txBody>
          <a:bodyPr vert="horz" lIns="91440" tIns="45720" rIns="91440" bIns="45720" rtlCol="0" anchor="ctr"/>
          <a:lstStyle>
            <a:lvl1pPr algn="l">
              <a:defRPr sz="1200">
                <a:solidFill>
                  <a:schemeClr val="tx1">
                    <a:tint val="75000"/>
                  </a:schemeClr>
                </a:solidFill>
              </a:defRPr>
            </a:lvl1pPr>
          </a:lstStyle>
          <a:p>
            <a:fld id="{CE40E624-FB02-4AA4-9FBD-13F4847B42B2}" type="datetimeFigureOut">
              <a:rPr lang="tr-TR" smtClean="0"/>
              <a:t>9.11.2025</a:t>
            </a:fld>
            <a:endParaRPr lang="tr-TR"/>
          </a:p>
        </p:txBody>
      </p:sp>
      <p:sp>
        <p:nvSpPr>
          <p:cNvPr id="5" name="Alt Bilgi Yer Tutucusu 4">
            <a:extLst>
              <a:ext uri="{FF2B5EF4-FFF2-40B4-BE49-F238E27FC236}">
                <a16:creationId xmlns:a16="http://schemas.microsoft.com/office/drawing/2014/main" id="{E198BC46-7C8C-4CC5-8B09-806BE16B1A8B}"/>
              </a:ext>
            </a:extLst>
          </p:cNvPr>
          <p:cNvSpPr>
            <a:spLocks noGrp="1"/>
          </p:cNvSpPr>
          <p:nvPr>
            <p:ph type="ftr" sz="quarter" idx="3"/>
          </p:nvPr>
        </p:nvSpPr>
        <p:spPr>
          <a:xfrm>
            <a:off x="3408363" y="9534525"/>
            <a:ext cx="3471862" cy="5476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68E1FE39-66FB-4159-A886-5DABCB5F07D2}"/>
              </a:ext>
            </a:extLst>
          </p:cNvPr>
          <p:cNvSpPr>
            <a:spLocks noGrp="1"/>
          </p:cNvSpPr>
          <p:nvPr>
            <p:ph type="sldNum" sz="quarter" idx="4"/>
          </p:nvPr>
        </p:nvSpPr>
        <p:spPr>
          <a:xfrm>
            <a:off x="7265988" y="9534525"/>
            <a:ext cx="2314575" cy="547688"/>
          </a:xfrm>
          <a:prstGeom prst="rect">
            <a:avLst/>
          </a:prstGeom>
        </p:spPr>
        <p:txBody>
          <a:bodyPr vert="horz" lIns="91440" tIns="45720" rIns="91440" bIns="45720" rtlCol="0" anchor="ctr"/>
          <a:lstStyle>
            <a:lvl1pPr algn="r">
              <a:defRPr sz="1200">
                <a:solidFill>
                  <a:schemeClr val="tx1">
                    <a:tint val="75000"/>
                  </a:schemeClr>
                </a:solidFill>
              </a:defRPr>
            </a:lvl1pPr>
          </a:lstStyle>
          <a:p>
            <a:fld id="{1839156A-CCB0-46F1-BCA0-3B3FE0230702}" type="slidenum">
              <a:rPr lang="tr-TR" smtClean="0"/>
              <a:t>‹#›</a:t>
            </a:fld>
            <a:endParaRPr lang="tr-TR"/>
          </a:p>
        </p:txBody>
      </p:sp>
    </p:spTree>
    <p:extLst>
      <p:ext uri="{BB962C8B-B14F-4D97-AF65-F5344CB8AC3E}">
        <p14:creationId xmlns:p14="http://schemas.microsoft.com/office/powerpoint/2010/main" val="2857943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32.png"/><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37.png"/><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23.svg"/><Relationship Id="rId4" Type="http://schemas.openxmlformats.org/officeDocument/2006/relationships/image" Target="../media/image39.sv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Düz Bağlayıcı 3">
            <a:extLst>
              <a:ext uri="{FF2B5EF4-FFF2-40B4-BE49-F238E27FC236}">
                <a16:creationId xmlns:a16="http://schemas.microsoft.com/office/drawing/2014/main" id="{4077B5AB-7E8D-4ABC-AAF5-CF298D59E742}"/>
              </a:ext>
            </a:extLst>
          </p:cNvPr>
          <p:cNvCxnSpPr>
            <a:cxnSpLocks/>
          </p:cNvCxnSpPr>
          <p:nvPr/>
        </p:nvCxnSpPr>
        <p:spPr>
          <a:xfrm flipV="1">
            <a:off x="229501" y="9648356"/>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Resim 7"/>
          <p:cNvPicPr>
            <a:picLocks noChangeAspect="1"/>
          </p:cNvPicPr>
          <p:nvPr/>
        </p:nvPicPr>
        <p:blipFill rotWithShape="1">
          <a:blip r:embed="rId3" cstate="print">
            <a:extLst>
              <a:ext uri="{28A0092B-C50C-407E-A947-70E740481C1C}">
                <a14:useLocalDpi xmlns:a14="http://schemas.microsoft.com/office/drawing/2010/main" val="0"/>
              </a:ext>
            </a:extLst>
          </a:blip>
          <a:srcRect b="21875"/>
          <a:stretch/>
        </p:blipFill>
        <p:spPr>
          <a:xfrm>
            <a:off x="2153932" y="-202625"/>
            <a:ext cx="5979139" cy="4679091"/>
          </a:xfrm>
          <a:prstGeom prst="rect">
            <a:avLst/>
          </a:prstGeom>
        </p:spPr>
      </p:pic>
      <p:sp>
        <p:nvSpPr>
          <p:cNvPr id="10" name="Metin kutusu 9">
            <a:extLst>
              <a:ext uri="{FF2B5EF4-FFF2-40B4-BE49-F238E27FC236}">
                <a16:creationId xmlns:a16="http://schemas.microsoft.com/office/drawing/2014/main" id="{5BD6C3D9-11DF-429C-BDBA-E48C4AABBA38}"/>
              </a:ext>
            </a:extLst>
          </p:cNvPr>
          <p:cNvSpPr txBox="1"/>
          <p:nvPr/>
        </p:nvSpPr>
        <p:spPr>
          <a:xfrm>
            <a:off x="3018329" y="9791231"/>
            <a:ext cx="8412480" cy="408301"/>
          </a:xfrm>
          <a:prstGeom prst="rect">
            <a:avLst/>
          </a:prstGeom>
          <a:noFill/>
        </p:spPr>
        <p:txBody>
          <a:bodyPr wrap="square" rtlCol="0">
            <a:spAutoFit/>
          </a:bodyPr>
          <a:lstStyle/>
          <a:p>
            <a:pPr defTabSz="457194"/>
            <a:r>
              <a:rPr lang="tr-TR" sz="2000" dirty="0">
                <a:solidFill>
                  <a:srgbClr val="D8AD65"/>
                </a:solidFill>
                <a:latin typeface="+mj-lt"/>
              </a:rPr>
              <a:t>GÜMRÜKLER GENEL MÜDÜRLÜĞÜ </a:t>
            </a:r>
          </a:p>
        </p:txBody>
      </p:sp>
      <p:sp>
        <p:nvSpPr>
          <p:cNvPr id="3" name="Dikdörtgen 2">
            <a:extLst>
              <a:ext uri="{FF2B5EF4-FFF2-40B4-BE49-F238E27FC236}">
                <a16:creationId xmlns:a16="http://schemas.microsoft.com/office/drawing/2014/main" id="{1D97465A-2AC4-4749-BE4E-B12575FA4789}"/>
              </a:ext>
            </a:extLst>
          </p:cNvPr>
          <p:cNvSpPr/>
          <p:nvPr/>
        </p:nvSpPr>
        <p:spPr>
          <a:xfrm>
            <a:off x="6832601" y="212726"/>
            <a:ext cx="3224900" cy="1311274"/>
          </a:xfrm>
          <a:prstGeom prst="rect">
            <a:avLst/>
          </a:prstGeom>
          <a:solidFill>
            <a:srgbClr val="0C2340"/>
          </a:solidFill>
          <a:ln>
            <a:solidFill>
              <a:srgbClr val="0C23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94"/>
            <a:endParaRPr lang="tr-TR">
              <a:solidFill>
                <a:prstClr val="white"/>
              </a:solidFill>
              <a:latin typeface="Calibri"/>
            </a:endParaRPr>
          </a:p>
        </p:txBody>
      </p:sp>
      <p:sp>
        <p:nvSpPr>
          <p:cNvPr id="12" name="Başlık 6">
            <a:extLst>
              <a:ext uri="{FF2B5EF4-FFF2-40B4-BE49-F238E27FC236}">
                <a16:creationId xmlns:a16="http://schemas.microsoft.com/office/drawing/2014/main" id="{8CCD6A50-7C92-436D-9A43-A5CA89C52685}"/>
              </a:ext>
            </a:extLst>
          </p:cNvPr>
          <p:cNvSpPr>
            <a:spLocks noGrp="1"/>
          </p:cNvSpPr>
          <p:nvPr>
            <p:ph type="ctrTitle"/>
          </p:nvPr>
        </p:nvSpPr>
        <p:spPr>
          <a:xfrm>
            <a:off x="1178300" y="4769245"/>
            <a:ext cx="7715250" cy="2014538"/>
          </a:xfrm>
          <a:effectLst>
            <a:glow>
              <a:schemeClr val="accent1"/>
            </a:glow>
          </a:effectLst>
        </p:spPr>
        <p:txBody>
          <a:bodyPr>
            <a:noAutofit/>
            <a:scene3d>
              <a:camera prst="orthographicFront"/>
              <a:lightRig rig="threePt" dir="t"/>
            </a:scene3d>
            <a:sp3d prstMaterial="matte"/>
          </a:bodyPr>
          <a:lstStyle/>
          <a:p>
            <a:r>
              <a:rPr lang="tr-TR" sz="6200" b="1" dirty="0">
                <a:solidFill>
                  <a:schemeClr val="bg1"/>
                </a:solidFill>
                <a:cs typeface="Times New Roman" panose="02020603050405020304" pitchFamily="18" charset="0"/>
              </a:rPr>
              <a:t>Sınır Ötesi </a:t>
            </a:r>
            <a:br>
              <a:rPr lang="tr-TR" sz="6200" b="1" dirty="0">
                <a:solidFill>
                  <a:schemeClr val="bg1"/>
                </a:solidFill>
                <a:cs typeface="Times New Roman" panose="02020603050405020304" pitchFamily="18" charset="0"/>
              </a:rPr>
            </a:br>
            <a:r>
              <a:rPr lang="tr-TR" sz="6200" b="1" dirty="0">
                <a:solidFill>
                  <a:schemeClr val="bg1"/>
                </a:solidFill>
                <a:cs typeface="Times New Roman" panose="02020603050405020304" pitchFamily="18" charset="0"/>
              </a:rPr>
              <a:t>E-Ticaret </a:t>
            </a:r>
            <a:endParaRPr lang="tr-TR" sz="6200" dirty="0">
              <a:solidFill>
                <a:schemeClr val="bg1"/>
              </a:solidFill>
              <a:cs typeface="Times New Roman" panose="02020603050405020304" pitchFamily="18" charset="0"/>
            </a:endParaRPr>
          </a:p>
        </p:txBody>
      </p:sp>
      <p:sp>
        <p:nvSpPr>
          <p:cNvPr id="13" name="Dikdörtgen 12"/>
          <p:cNvSpPr/>
          <p:nvPr/>
        </p:nvSpPr>
        <p:spPr>
          <a:xfrm>
            <a:off x="2212207" y="7076562"/>
            <a:ext cx="5862586" cy="1601795"/>
          </a:xfrm>
          <a:prstGeom prst="rect">
            <a:avLst/>
          </a:prstGeom>
        </p:spPr>
        <p:txBody>
          <a:bodyPr wrap="square">
            <a:spAutoFit/>
          </a:bodyPr>
          <a:lstStyle/>
          <a:p>
            <a:pPr algn="ctr" defTabSz="457194"/>
            <a:r>
              <a:rPr lang="tr-TR" sz="3200" b="1" dirty="0">
                <a:solidFill>
                  <a:srgbClr val="C5A261"/>
                </a:solidFill>
                <a:latin typeface="+mj-lt"/>
                <a:cs typeface="Times New Roman" panose="02020603050405020304" pitchFamily="18" charset="0"/>
              </a:rPr>
              <a:t>Basitleştirilmiş Gümrük Beyannamesi Kapsamında Geri Gelen Eşya</a:t>
            </a:r>
          </a:p>
        </p:txBody>
      </p:sp>
    </p:spTree>
    <p:extLst>
      <p:ext uri="{BB962C8B-B14F-4D97-AF65-F5344CB8AC3E}">
        <p14:creationId xmlns:p14="http://schemas.microsoft.com/office/powerpoint/2010/main" val="2072822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7BCD2AA-B5CB-5FEC-5E56-F30DBA20F5FF}"/>
              </a:ext>
            </a:extLst>
          </p:cNvPr>
          <p:cNvSpPr>
            <a:spLocks noGrp="1"/>
          </p:cNvSpPr>
          <p:nvPr>
            <p:ph idx="1"/>
          </p:nvPr>
        </p:nvSpPr>
        <p:spPr>
          <a:xfrm>
            <a:off x="707231" y="1951134"/>
            <a:ext cx="8872538" cy="4259262"/>
          </a:xfrm>
        </p:spPr>
        <p:txBody>
          <a:bodyPr>
            <a:normAutofit fontScale="92500"/>
          </a:bodyPr>
          <a:lstStyle/>
          <a:p>
            <a:pPr marL="0" indent="0" algn="just">
              <a:buNone/>
            </a:pPr>
            <a:r>
              <a:rPr lang="tr-TR" sz="4000" dirty="0">
                <a:solidFill>
                  <a:srgbClr val="FFFFFF"/>
                </a:solidFill>
              </a:rPr>
              <a:t>Bu rehberde, Basitleştirilmiş Gümrük Beyannamesi kapsamında ihraç edilen eşyanın geri gelmesi durumunda</a:t>
            </a:r>
            <a:r>
              <a:rPr lang="tr-TR" sz="4000" dirty="0">
                <a:solidFill>
                  <a:schemeClr val="bg1"/>
                </a:solidFill>
              </a:rPr>
              <a:t>, ithalat vergilerinden muaf olarak yeniden serbest dolaşıma girişine ilişkin gümrük işlemleri hakkında bilgilere ve yükümlü, p</a:t>
            </a:r>
            <a:r>
              <a:rPr lang="it-IT" sz="4000" dirty="0">
                <a:solidFill>
                  <a:schemeClr val="bg1"/>
                </a:solidFill>
              </a:rPr>
              <a:t>osta idaresi </a:t>
            </a:r>
            <a:r>
              <a:rPr lang="it-IT" sz="4000" dirty="0">
                <a:solidFill>
                  <a:srgbClr val="FFFFFF"/>
                </a:solidFill>
              </a:rPr>
              <a:t>ve</a:t>
            </a:r>
            <a:r>
              <a:rPr lang="tr-TR" sz="4000" dirty="0">
                <a:solidFill>
                  <a:srgbClr val="FFFFFF"/>
                </a:solidFill>
              </a:rPr>
              <a:t>ya</a:t>
            </a:r>
            <a:r>
              <a:rPr lang="it-IT" sz="4000" dirty="0">
                <a:solidFill>
                  <a:srgbClr val="FFFFFF"/>
                </a:solidFill>
              </a:rPr>
              <a:t> hızlı kargo operatörü</a:t>
            </a:r>
            <a:r>
              <a:rPr lang="tr-TR" sz="4000" dirty="0">
                <a:solidFill>
                  <a:srgbClr val="FFFFFF"/>
                </a:solidFill>
              </a:rPr>
              <a:t> tarafından dikkat edilmesi gereken hususlara yer verilmiştir.</a:t>
            </a:r>
          </a:p>
        </p:txBody>
      </p:sp>
      <p:pic>
        <p:nvPicPr>
          <p:cNvPr id="4" name="Resim 3">
            <a:extLst>
              <a:ext uri="{FF2B5EF4-FFF2-40B4-BE49-F238E27FC236}">
                <a16:creationId xmlns:a16="http://schemas.microsoft.com/office/drawing/2014/main" id="{E3FA62BD-DDEF-86F6-1867-EE66F204042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3070"/>
            <a:ext cx="3219089" cy="3219089"/>
          </a:xfrm>
          <a:prstGeom prst="rect">
            <a:avLst/>
          </a:prstGeom>
        </p:spPr>
      </p:pic>
      <p:sp>
        <p:nvSpPr>
          <p:cNvPr id="5" name="Başlık 4">
            <a:extLst>
              <a:ext uri="{FF2B5EF4-FFF2-40B4-BE49-F238E27FC236}">
                <a16:creationId xmlns:a16="http://schemas.microsoft.com/office/drawing/2014/main" id="{BBDE02AC-D968-CBE4-9789-EC9DDC9CA237}"/>
              </a:ext>
            </a:extLst>
          </p:cNvPr>
          <p:cNvSpPr txBox="1">
            <a:spLocks noGrp="1"/>
          </p:cNvSpPr>
          <p:nvPr>
            <p:ph type="title"/>
          </p:nvPr>
        </p:nvSpPr>
        <p:spPr>
          <a:xfrm>
            <a:off x="706438" y="1048628"/>
            <a:ext cx="3535362" cy="507831"/>
          </a:xfrm>
          <a:prstGeom prst="rect">
            <a:avLst/>
          </a:prstGeom>
          <a:noFill/>
        </p:spPr>
        <p:txBody>
          <a:bodyPr wrap="square" rtlCol="0">
            <a:spAutoFit/>
          </a:bodyPr>
          <a:lstStyle/>
          <a:p>
            <a:r>
              <a:rPr lang="tr-TR" sz="3000" b="1" dirty="0">
                <a:solidFill>
                  <a:srgbClr val="D8AD65"/>
                </a:solidFill>
                <a:latin typeface="+mj-lt"/>
              </a:rPr>
              <a:t>GENEL BİLGİ</a:t>
            </a:r>
          </a:p>
        </p:txBody>
      </p:sp>
      <p:cxnSp>
        <p:nvCxnSpPr>
          <p:cNvPr id="6" name="Düz Bağlayıcı 5">
            <a:extLst>
              <a:ext uri="{FF2B5EF4-FFF2-40B4-BE49-F238E27FC236}">
                <a16:creationId xmlns:a16="http://schemas.microsoft.com/office/drawing/2014/main" id="{1FD79AD7-1432-3DBF-BD4D-D9DE7A6642DD}"/>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DBD66E4B-2BCF-15DE-B4F4-61420346FD46}"/>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pic>
        <p:nvPicPr>
          <p:cNvPr id="2" name="Resim 1">
            <a:extLst>
              <a:ext uri="{FF2B5EF4-FFF2-40B4-BE49-F238E27FC236}">
                <a16:creationId xmlns:a16="http://schemas.microsoft.com/office/drawing/2014/main" id="{1190D36B-1E1C-67B6-552D-404A1BA81DA9}"/>
              </a:ext>
            </a:extLst>
          </p:cNvPr>
          <p:cNvPicPr>
            <a:picLocks noChangeAspect="1"/>
          </p:cNvPicPr>
          <p:nvPr/>
        </p:nvPicPr>
        <p:blipFill>
          <a:blip r:embed="rId3">
            <a:duotone>
              <a:schemeClr val="accent4">
                <a:shade val="45000"/>
                <a:satMod val="135000"/>
              </a:schemeClr>
              <a:prstClr val="white"/>
            </a:duotone>
            <a:alphaModFix/>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4772973" y="7099415"/>
            <a:ext cx="1503136" cy="1503136"/>
          </a:xfrm>
          <a:prstGeom prst="rect">
            <a:avLst/>
          </a:prstGeom>
        </p:spPr>
      </p:pic>
      <p:pic>
        <p:nvPicPr>
          <p:cNvPr id="10" name="Resim 9">
            <a:extLst>
              <a:ext uri="{FF2B5EF4-FFF2-40B4-BE49-F238E27FC236}">
                <a16:creationId xmlns:a16="http://schemas.microsoft.com/office/drawing/2014/main" id="{0E517BCD-52F0-285D-9483-A62780CDCF7B}"/>
              </a:ext>
            </a:extLst>
          </p:cNvPr>
          <p:cNvPicPr>
            <a:picLocks noChangeAspect="1"/>
          </p:cNvPicPr>
          <p:nvPr/>
        </p:nvPicPr>
        <p:blipFill>
          <a:blip r:embed="rId5">
            <a:alphaModFix/>
            <a:extLst>
              <a:ext uri="{BEBA8EAE-BF5A-486C-A8C5-ECC9F3942E4B}">
                <a14:imgProps xmlns:a14="http://schemas.microsoft.com/office/drawing/2010/main">
                  <a14:imgLayer r:embed="rId6">
                    <a14:imgEffect>
                      <a14:colorTemperature colorTemp="5900"/>
                    </a14:imgEffect>
                  </a14:imgLayer>
                </a14:imgProps>
              </a:ext>
            </a:extLst>
          </a:blip>
          <a:stretch>
            <a:fillRect/>
          </a:stretch>
        </p:blipFill>
        <p:spPr>
          <a:xfrm>
            <a:off x="1267622" y="6605072"/>
            <a:ext cx="2849532" cy="2206781"/>
          </a:xfrm>
          <a:prstGeom prst="rect">
            <a:avLst/>
          </a:prstGeom>
        </p:spPr>
      </p:pic>
      <p:pic>
        <p:nvPicPr>
          <p:cNvPr id="11" name="Grafik 10" descr="Afrika ve Avrupa'yı gösteren dünya düz dolguyla">
            <a:extLst>
              <a:ext uri="{FF2B5EF4-FFF2-40B4-BE49-F238E27FC236}">
                <a16:creationId xmlns:a16="http://schemas.microsoft.com/office/drawing/2014/main" id="{D5F5074E-72A3-2BE0-0945-D68B547D4C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1928" y="6890109"/>
            <a:ext cx="1921744" cy="1921744"/>
          </a:xfrm>
          <a:prstGeom prst="rect">
            <a:avLst/>
          </a:prstGeom>
        </p:spPr>
      </p:pic>
      <p:sp>
        <p:nvSpPr>
          <p:cNvPr id="12" name="Ok: Sola Bükülü 11">
            <a:extLst>
              <a:ext uri="{FF2B5EF4-FFF2-40B4-BE49-F238E27FC236}">
                <a16:creationId xmlns:a16="http://schemas.microsoft.com/office/drawing/2014/main" id="{B9F2CEE6-74C7-0032-EEE2-50C041BEEB26}"/>
              </a:ext>
            </a:extLst>
          </p:cNvPr>
          <p:cNvSpPr/>
          <p:nvPr/>
        </p:nvSpPr>
        <p:spPr>
          <a:xfrm rot="16200000">
            <a:off x="5064809" y="4866685"/>
            <a:ext cx="483058" cy="3836461"/>
          </a:xfrm>
          <a:prstGeom prst="curvedLeftArrow">
            <a:avLst>
              <a:gd name="adj1" fmla="val 25000"/>
              <a:gd name="adj2" fmla="val 50000"/>
              <a:gd name="adj3" fmla="val 25000"/>
            </a:avLst>
          </a:prstGeom>
          <a:solidFill>
            <a:srgbClr val="C5A261"/>
          </a:solidFill>
          <a:ln>
            <a:solidFill>
              <a:srgbClr val="192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 name="Ok: Sola Bükülü 12">
            <a:extLst>
              <a:ext uri="{FF2B5EF4-FFF2-40B4-BE49-F238E27FC236}">
                <a16:creationId xmlns:a16="http://schemas.microsoft.com/office/drawing/2014/main" id="{F47288F0-3A15-946D-84B2-47213A022342}"/>
              </a:ext>
            </a:extLst>
          </p:cNvPr>
          <p:cNvSpPr/>
          <p:nvPr/>
        </p:nvSpPr>
        <p:spPr>
          <a:xfrm rot="5400000">
            <a:off x="5064807" y="7068725"/>
            <a:ext cx="483061" cy="3836462"/>
          </a:xfrm>
          <a:prstGeom prst="curvedLeftArrow">
            <a:avLst/>
          </a:prstGeom>
          <a:solidFill>
            <a:srgbClr val="C5A261"/>
          </a:solidFill>
          <a:ln>
            <a:solidFill>
              <a:srgbClr val="192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1877600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a:extLst>
              <a:ext uri="{FF2B5EF4-FFF2-40B4-BE49-F238E27FC236}">
                <a16:creationId xmlns:a16="http://schemas.microsoft.com/office/drawing/2014/main" id="{EF93B41E-0840-45CA-99C7-60351857F42A}"/>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ikdörtgen 3"/>
          <p:cNvSpPr/>
          <p:nvPr/>
        </p:nvSpPr>
        <p:spPr>
          <a:xfrm>
            <a:off x="6541169" y="4960667"/>
            <a:ext cx="1567407" cy="687098"/>
          </a:xfrm>
          <a:prstGeom prst="rect">
            <a:avLst/>
          </a:prstGeom>
          <a:noFill/>
          <a:ln>
            <a:noFill/>
          </a:ln>
          <a:scene3d>
            <a:camera prst="isometricLeftDown">
              <a:rot lat="1800000" lon="6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bg1"/>
              </a:solidFill>
              <a:latin typeface="+mj-lt"/>
            </a:endParaRPr>
          </a:p>
        </p:txBody>
      </p:sp>
      <p:sp>
        <p:nvSpPr>
          <p:cNvPr id="11" name="Dikdörtgen 10"/>
          <p:cNvSpPr/>
          <p:nvPr/>
        </p:nvSpPr>
        <p:spPr>
          <a:xfrm>
            <a:off x="7150769" y="6591401"/>
            <a:ext cx="1567407" cy="687098"/>
          </a:xfrm>
          <a:prstGeom prst="rect">
            <a:avLst/>
          </a:prstGeom>
          <a:noFill/>
          <a:ln>
            <a:noFill/>
          </a:ln>
          <a:scene3d>
            <a:camera prst="isometricLeftDown">
              <a:rot lat="1800000" lon="6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latin typeface="+mj-lt"/>
            </a:endParaRPr>
          </a:p>
        </p:txBody>
      </p:sp>
      <p:sp>
        <p:nvSpPr>
          <p:cNvPr id="15" name="Metin kutusu 14">
            <a:extLst>
              <a:ext uri="{FF2B5EF4-FFF2-40B4-BE49-F238E27FC236}">
                <a16:creationId xmlns:a16="http://schemas.microsoft.com/office/drawing/2014/main" id="{22092E9F-EA5E-431B-ADF3-A101D9414458}"/>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pic>
        <p:nvPicPr>
          <p:cNvPr id="14" name="Resim 13">
            <a:extLst>
              <a:ext uri="{FF2B5EF4-FFF2-40B4-BE49-F238E27FC236}">
                <a16:creationId xmlns:a16="http://schemas.microsoft.com/office/drawing/2014/main" id="{A5152E87-BF5D-4E31-B01B-F4D66958CF3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sp>
        <p:nvSpPr>
          <p:cNvPr id="13" name="Metin kutusu 12">
            <a:extLst>
              <a:ext uri="{FF2B5EF4-FFF2-40B4-BE49-F238E27FC236}">
                <a16:creationId xmlns:a16="http://schemas.microsoft.com/office/drawing/2014/main" id="{F44208FB-1E66-4FD7-B6B7-D2C347308E32}"/>
              </a:ext>
            </a:extLst>
          </p:cNvPr>
          <p:cNvSpPr txBox="1"/>
          <p:nvPr/>
        </p:nvSpPr>
        <p:spPr>
          <a:xfrm>
            <a:off x="229500" y="410231"/>
            <a:ext cx="5933305" cy="553998"/>
          </a:xfrm>
          <a:prstGeom prst="rect">
            <a:avLst/>
          </a:prstGeom>
          <a:noFill/>
        </p:spPr>
        <p:txBody>
          <a:bodyPr wrap="square" rtlCol="0">
            <a:spAutoFit/>
          </a:bodyPr>
          <a:lstStyle/>
          <a:p>
            <a:r>
              <a:rPr lang="tr-TR" sz="3000" b="1" dirty="0">
                <a:solidFill>
                  <a:srgbClr val="D8AD65"/>
                </a:solidFill>
                <a:latin typeface="+mj-lt"/>
              </a:rPr>
              <a:t>GERİ GELEN EŞYA</a:t>
            </a:r>
          </a:p>
        </p:txBody>
      </p:sp>
      <p:grpSp>
        <p:nvGrpSpPr>
          <p:cNvPr id="24" name="Google Shape;8469;p82">
            <a:extLst>
              <a:ext uri="{FF2B5EF4-FFF2-40B4-BE49-F238E27FC236}">
                <a16:creationId xmlns:a16="http://schemas.microsoft.com/office/drawing/2014/main" id="{F5D08317-7C4A-4B97-9A6D-693517DC4BE7}"/>
              </a:ext>
            </a:extLst>
          </p:cNvPr>
          <p:cNvGrpSpPr/>
          <p:nvPr/>
        </p:nvGrpSpPr>
        <p:grpSpPr>
          <a:xfrm>
            <a:off x="981958" y="3886529"/>
            <a:ext cx="8275329" cy="4762304"/>
            <a:chOff x="233350" y="949250"/>
            <a:chExt cx="7137300" cy="3802300"/>
          </a:xfrm>
          <a:solidFill>
            <a:schemeClr val="bg1"/>
          </a:solidFill>
        </p:grpSpPr>
        <p:sp>
          <p:nvSpPr>
            <p:cNvPr id="26" name="Google Shape;8470;p82">
              <a:extLst>
                <a:ext uri="{FF2B5EF4-FFF2-40B4-BE49-F238E27FC236}">
                  <a16:creationId xmlns:a16="http://schemas.microsoft.com/office/drawing/2014/main" id="{C7782803-2D73-4CD2-9155-EF360C835FC9}"/>
                </a:ext>
              </a:extLst>
            </p:cNvPr>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 name="Google Shape;8471;p82">
              <a:extLst>
                <a:ext uri="{FF2B5EF4-FFF2-40B4-BE49-F238E27FC236}">
                  <a16:creationId xmlns:a16="http://schemas.microsoft.com/office/drawing/2014/main" id="{215BEE6B-274E-4B76-B824-28B7C32B9968}"/>
                </a:ext>
              </a:extLst>
            </p:cNvPr>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8" name="Google Shape;8472;p82">
              <a:extLst>
                <a:ext uri="{FF2B5EF4-FFF2-40B4-BE49-F238E27FC236}">
                  <a16:creationId xmlns:a16="http://schemas.microsoft.com/office/drawing/2014/main" id="{BFC3F616-6246-4D82-A659-670DE00D8B2C}"/>
                </a:ext>
              </a:extLst>
            </p:cNvPr>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 name="Google Shape;8473;p82">
              <a:extLst>
                <a:ext uri="{FF2B5EF4-FFF2-40B4-BE49-F238E27FC236}">
                  <a16:creationId xmlns:a16="http://schemas.microsoft.com/office/drawing/2014/main" id="{B3EB80FA-7674-4B94-BA8C-35AF46FAD899}"/>
                </a:ext>
              </a:extLst>
            </p:cNvPr>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8474;p82">
              <a:extLst>
                <a:ext uri="{FF2B5EF4-FFF2-40B4-BE49-F238E27FC236}">
                  <a16:creationId xmlns:a16="http://schemas.microsoft.com/office/drawing/2014/main" id="{396BCC05-4696-4110-AD52-B3ACEBCE8D6F}"/>
                </a:ext>
              </a:extLst>
            </p:cNvPr>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8475;p82">
              <a:extLst>
                <a:ext uri="{FF2B5EF4-FFF2-40B4-BE49-F238E27FC236}">
                  <a16:creationId xmlns:a16="http://schemas.microsoft.com/office/drawing/2014/main" id="{B36BAAF7-A138-402F-B400-C77D2E7693AF}"/>
                </a:ext>
              </a:extLst>
            </p:cNvPr>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 name="Google Shape;8476;p82">
              <a:extLst>
                <a:ext uri="{FF2B5EF4-FFF2-40B4-BE49-F238E27FC236}">
                  <a16:creationId xmlns:a16="http://schemas.microsoft.com/office/drawing/2014/main" id="{78980322-841C-4442-9EAA-A887FED1C5E9}"/>
                </a:ext>
              </a:extLst>
            </p:cNvPr>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 name="Google Shape;8477;p82">
              <a:extLst>
                <a:ext uri="{FF2B5EF4-FFF2-40B4-BE49-F238E27FC236}">
                  <a16:creationId xmlns:a16="http://schemas.microsoft.com/office/drawing/2014/main" id="{8488D9DB-E336-493F-8549-D3186CBC00C2}"/>
                </a:ext>
              </a:extLst>
            </p:cNvPr>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 name="Google Shape;8478;p82">
              <a:extLst>
                <a:ext uri="{FF2B5EF4-FFF2-40B4-BE49-F238E27FC236}">
                  <a16:creationId xmlns:a16="http://schemas.microsoft.com/office/drawing/2014/main" id="{B2955749-1778-4B29-9667-E0CE861ECDB3}"/>
                </a:ext>
              </a:extLst>
            </p:cNvPr>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 name="Google Shape;8479;p82">
              <a:extLst>
                <a:ext uri="{FF2B5EF4-FFF2-40B4-BE49-F238E27FC236}">
                  <a16:creationId xmlns:a16="http://schemas.microsoft.com/office/drawing/2014/main" id="{B3ABEE14-D5B8-4E89-A729-C7CCEB0235A6}"/>
                </a:ext>
              </a:extLst>
            </p:cNvPr>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 name="Google Shape;8480;p82">
              <a:extLst>
                <a:ext uri="{FF2B5EF4-FFF2-40B4-BE49-F238E27FC236}">
                  <a16:creationId xmlns:a16="http://schemas.microsoft.com/office/drawing/2014/main" id="{F384267E-3226-4C00-A97C-8EB90D63B688}"/>
                </a:ext>
              </a:extLst>
            </p:cNvPr>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 name="Google Shape;8481;p82">
              <a:extLst>
                <a:ext uri="{FF2B5EF4-FFF2-40B4-BE49-F238E27FC236}">
                  <a16:creationId xmlns:a16="http://schemas.microsoft.com/office/drawing/2014/main" id="{9CED87D2-CBAD-43B5-893F-6D90C9C43033}"/>
                </a:ext>
              </a:extLst>
            </p:cNvPr>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 name="Google Shape;8482;p82">
              <a:extLst>
                <a:ext uri="{FF2B5EF4-FFF2-40B4-BE49-F238E27FC236}">
                  <a16:creationId xmlns:a16="http://schemas.microsoft.com/office/drawing/2014/main" id="{C19FB26D-B59E-4058-916B-D13A64EADB3C}"/>
                </a:ext>
              </a:extLst>
            </p:cNvPr>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 name="Google Shape;8483;p82">
              <a:extLst>
                <a:ext uri="{FF2B5EF4-FFF2-40B4-BE49-F238E27FC236}">
                  <a16:creationId xmlns:a16="http://schemas.microsoft.com/office/drawing/2014/main" id="{6FAAE67F-AC71-49C9-9027-377A44D5EA16}"/>
                </a:ext>
              </a:extLst>
            </p:cNvPr>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8484;p82">
              <a:extLst>
                <a:ext uri="{FF2B5EF4-FFF2-40B4-BE49-F238E27FC236}">
                  <a16:creationId xmlns:a16="http://schemas.microsoft.com/office/drawing/2014/main" id="{D02752F8-1BBD-4D1C-A5EB-77223067492B}"/>
                </a:ext>
              </a:extLst>
            </p:cNvPr>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 name="Google Shape;8485;p82">
              <a:extLst>
                <a:ext uri="{FF2B5EF4-FFF2-40B4-BE49-F238E27FC236}">
                  <a16:creationId xmlns:a16="http://schemas.microsoft.com/office/drawing/2014/main" id="{8B7E6999-84FB-483A-81D0-C845620039DD}"/>
                </a:ext>
              </a:extLst>
            </p:cNvPr>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 name="Google Shape;8486;p82">
              <a:extLst>
                <a:ext uri="{FF2B5EF4-FFF2-40B4-BE49-F238E27FC236}">
                  <a16:creationId xmlns:a16="http://schemas.microsoft.com/office/drawing/2014/main" id="{49EDEA5A-1732-4470-8798-C57A23B6B5A6}"/>
                </a:ext>
              </a:extLst>
            </p:cNvPr>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 name="Google Shape;8487;p82">
              <a:extLst>
                <a:ext uri="{FF2B5EF4-FFF2-40B4-BE49-F238E27FC236}">
                  <a16:creationId xmlns:a16="http://schemas.microsoft.com/office/drawing/2014/main" id="{38CA909A-5E7E-46A3-90F1-343D46C7DBC3}"/>
                </a:ext>
              </a:extLst>
            </p:cNvPr>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 name="Google Shape;8488;p82">
              <a:extLst>
                <a:ext uri="{FF2B5EF4-FFF2-40B4-BE49-F238E27FC236}">
                  <a16:creationId xmlns:a16="http://schemas.microsoft.com/office/drawing/2014/main" id="{C86995EE-635F-4379-B9A4-7E6C4C23B1D9}"/>
                </a:ext>
              </a:extLst>
            </p:cNvPr>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5" name="Google Shape;8489;p82">
              <a:extLst>
                <a:ext uri="{FF2B5EF4-FFF2-40B4-BE49-F238E27FC236}">
                  <a16:creationId xmlns:a16="http://schemas.microsoft.com/office/drawing/2014/main" id="{B56FDFFF-71FE-4632-A2B2-B8F6FF061D14}"/>
                </a:ext>
              </a:extLst>
            </p:cNvPr>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6" name="Google Shape;8490;p82">
              <a:extLst>
                <a:ext uri="{FF2B5EF4-FFF2-40B4-BE49-F238E27FC236}">
                  <a16:creationId xmlns:a16="http://schemas.microsoft.com/office/drawing/2014/main" id="{0B9D8FC5-B724-4517-AF03-A59185A63D07}"/>
                </a:ext>
              </a:extLst>
            </p:cNvPr>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 name="Google Shape;8491;p82">
              <a:extLst>
                <a:ext uri="{FF2B5EF4-FFF2-40B4-BE49-F238E27FC236}">
                  <a16:creationId xmlns:a16="http://schemas.microsoft.com/office/drawing/2014/main" id="{92A956A4-71FE-45CA-9C2F-357263E6268C}"/>
                </a:ext>
              </a:extLst>
            </p:cNvPr>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 name="Google Shape;8492;p82">
              <a:extLst>
                <a:ext uri="{FF2B5EF4-FFF2-40B4-BE49-F238E27FC236}">
                  <a16:creationId xmlns:a16="http://schemas.microsoft.com/office/drawing/2014/main" id="{894B0A1E-FD0D-4168-84E5-03CB178768C3}"/>
                </a:ext>
              </a:extLst>
            </p:cNvPr>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 name="Google Shape;8493;p82">
              <a:extLst>
                <a:ext uri="{FF2B5EF4-FFF2-40B4-BE49-F238E27FC236}">
                  <a16:creationId xmlns:a16="http://schemas.microsoft.com/office/drawing/2014/main" id="{0EECB25F-FBD3-4F86-8A5E-7D31AFA9323B}"/>
                </a:ext>
              </a:extLst>
            </p:cNvPr>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0" name="Google Shape;8494;p82">
              <a:extLst>
                <a:ext uri="{FF2B5EF4-FFF2-40B4-BE49-F238E27FC236}">
                  <a16:creationId xmlns:a16="http://schemas.microsoft.com/office/drawing/2014/main" id="{6B368770-E3AC-4F7C-9025-663F7EF371B0}"/>
                </a:ext>
              </a:extLst>
            </p:cNvPr>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 name="Google Shape;8495;p82">
              <a:extLst>
                <a:ext uri="{FF2B5EF4-FFF2-40B4-BE49-F238E27FC236}">
                  <a16:creationId xmlns:a16="http://schemas.microsoft.com/office/drawing/2014/main" id="{C51F2B13-44AF-4F4F-B888-20069519BE23}"/>
                </a:ext>
              </a:extLst>
            </p:cNvPr>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2" name="Google Shape;8496;p82">
              <a:extLst>
                <a:ext uri="{FF2B5EF4-FFF2-40B4-BE49-F238E27FC236}">
                  <a16:creationId xmlns:a16="http://schemas.microsoft.com/office/drawing/2014/main" id="{DEFEA5B5-EAD9-4739-8CA2-1DD89FCDCD54}"/>
                </a:ext>
              </a:extLst>
            </p:cNvPr>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3" name="Google Shape;8497;p82">
              <a:extLst>
                <a:ext uri="{FF2B5EF4-FFF2-40B4-BE49-F238E27FC236}">
                  <a16:creationId xmlns:a16="http://schemas.microsoft.com/office/drawing/2014/main" id="{8249807B-6394-4B2C-AA48-CF2E26189E7F}"/>
                </a:ext>
              </a:extLst>
            </p:cNvPr>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4" name="Google Shape;8498;p82">
              <a:extLst>
                <a:ext uri="{FF2B5EF4-FFF2-40B4-BE49-F238E27FC236}">
                  <a16:creationId xmlns:a16="http://schemas.microsoft.com/office/drawing/2014/main" id="{FC48BCD0-BE50-4B50-AF46-AD3D9502B6B9}"/>
                </a:ext>
              </a:extLst>
            </p:cNvPr>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 name="Google Shape;8499;p82">
              <a:extLst>
                <a:ext uri="{FF2B5EF4-FFF2-40B4-BE49-F238E27FC236}">
                  <a16:creationId xmlns:a16="http://schemas.microsoft.com/office/drawing/2014/main" id="{3A701C79-48D1-4978-B82D-CF8DF5C9730C}"/>
                </a:ext>
              </a:extLst>
            </p:cNvPr>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 name="Google Shape;8500;p82">
              <a:extLst>
                <a:ext uri="{FF2B5EF4-FFF2-40B4-BE49-F238E27FC236}">
                  <a16:creationId xmlns:a16="http://schemas.microsoft.com/office/drawing/2014/main" id="{ADF19D52-CD31-4E2F-B85C-453CA063E5BA}"/>
                </a:ext>
              </a:extLst>
            </p:cNvPr>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 name="Google Shape;8501;p82">
              <a:extLst>
                <a:ext uri="{FF2B5EF4-FFF2-40B4-BE49-F238E27FC236}">
                  <a16:creationId xmlns:a16="http://schemas.microsoft.com/office/drawing/2014/main" id="{5177B1D9-607E-4FF3-8600-78018A15CE37}"/>
                </a:ext>
              </a:extLst>
            </p:cNvPr>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 name="Google Shape;8502;p82">
              <a:extLst>
                <a:ext uri="{FF2B5EF4-FFF2-40B4-BE49-F238E27FC236}">
                  <a16:creationId xmlns:a16="http://schemas.microsoft.com/office/drawing/2014/main" id="{FC88373E-2141-4719-B0FF-666D1863427A}"/>
                </a:ext>
              </a:extLst>
            </p:cNvPr>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59" name="Google Shape;8503;p82">
              <a:extLst>
                <a:ext uri="{FF2B5EF4-FFF2-40B4-BE49-F238E27FC236}">
                  <a16:creationId xmlns:a16="http://schemas.microsoft.com/office/drawing/2014/main" id="{894A9A0B-CD59-45B2-B854-C1B2B9B4CA7E}"/>
                </a:ext>
              </a:extLst>
            </p:cNvPr>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 name="Google Shape;8504;p82">
              <a:extLst>
                <a:ext uri="{FF2B5EF4-FFF2-40B4-BE49-F238E27FC236}">
                  <a16:creationId xmlns:a16="http://schemas.microsoft.com/office/drawing/2014/main" id="{3355E5EE-AE66-4408-94AA-71E0DFC33403}"/>
                </a:ext>
              </a:extLst>
            </p:cNvPr>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1" name="Google Shape;8505;p82">
              <a:extLst>
                <a:ext uri="{FF2B5EF4-FFF2-40B4-BE49-F238E27FC236}">
                  <a16:creationId xmlns:a16="http://schemas.microsoft.com/office/drawing/2014/main" id="{A5F993B3-2CD2-40D0-9CCC-E0F280EB90FF}"/>
                </a:ext>
              </a:extLst>
            </p:cNvPr>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2" name="Google Shape;8506;p82">
              <a:extLst>
                <a:ext uri="{FF2B5EF4-FFF2-40B4-BE49-F238E27FC236}">
                  <a16:creationId xmlns:a16="http://schemas.microsoft.com/office/drawing/2014/main" id="{81776952-42D8-4775-B3DD-F7995DC1E707}"/>
                </a:ext>
              </a:extLst>
            </p:cNvPr>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3" name="Google Shape;8507;p82">
              <a:extLst>
                <a:ext uri="{FF2B5EF4-FFF2-40B4-BE49-F238E27FC236}">
                  <a16:creationId xmlns:a16="http://schemas.microsoft.com/office/drawing/2014/main" id="{889ED1E3-D124-48BE-9B39-DF4C1E23967D}"/>
                </a:ext>
              </a:extLst>
            </p:cNvPr>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4" name="Google Shape;8508;p82">
              <a:extLst>
                <a:ext uri="{FF2B5EF4-FFF2-40B4-BE49-F238E27FC236}">
                  <a16:creationId xmlns:a16="http://schemas.microsoft.com/office/drawing/2014/main" id="{53AA2808-14C8-423E-96C2-FD40E28B657E}"/>
                </a:ext>
              </a:extLst>
            </p:cNvPr>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5" name="Google Shape;8509;p82">
              <a:extLst>
                <a:ext uri="{FF2B5EF4-FFF2-40B4-BE49-F238E27FC236}">
                  <a16:creationId xmlns:a16="http://schemas.microsoft.com/office/drawing/2014/main" id="{B87B6F73-E877-4BEF-8679-7E65FCF0F828}"/>
                </a:ext>
              </a:extLst>
            </p:cNvPr>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8510;p82">
              <a:extLst>
                <a:ext uri="{FF2B5EF4-FFF2-40B4-BE49-F238E27FC236}">
                  <a16:creationId xmlns:a16="http://schemas.microsoft.com/office/drawing/2014/main" id="{4066FE70-82DE-4D1E-B808-FD325BFAC5E7}"/>
                </a:ext>
              </a:extLst>
            </p:cNvPr>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8511;p82">
              <a:extLst>
                <a:ext uri="{FF2B5EF4-FFF2-40B4-BE49-F238E27FC236}">
                  <a16:creationId xmlns:a16="http://schemas.microsoft.com/office/drawing/2014/main" id="{120868B6-3A7E-46D3-9A6A-FE0A2719EB15}"/>
                </a:ext>
              </a:extLst>
            </p:cNvPr>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8" name="Google Shape;8512;p82">
              <a:extLst>
                <a:ext uri="{FF2B5EF4-FFF2-40B4-BE49-F238E27FC236}">
                  <a16:creationId xmlns:a16="http://schemas.microsoft.com/office/drawing/2014/main" id="{310AE42C-E7DF-48A3-8449-C99B571C712D}"/>
                </a:ext>
              </a:extLst>
            </p:cNvPr>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9" name="Google Shape;8513;p82">
              <a:extLst>
                <a:ext uri="{FF2B5EF4-FFF2-40B4-BE49-F238E27FC236}">
                  <a16:creationId xmlns:a16="http://schemas.microsoft.com/office/drawing/2014/main" id="{02A85780-5116-4043-B5EE-6B7A77C0E289}"/>
                </a:ext>
              </a:extLst>
            </p:cNvPr>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0" name="Google Shape;8514;p82">
              <a:extLst>
                <a:ext uri="{FF2B5EF4-FFF2-40B4-BE49-F238E27FC236}">
                  <a16:creationId xmlns:a16="http://schemas.microsoft.com/office/drawing/2014/main" id="{CEEC21AE-CCD5-4D2F-BA79-EFFEFAE7C44A}"/>
                </a:ext>
              </a:extLst>
            </p:cNvPr>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1" name="Google Shape;8515;p82">
              <a:extLst>
                <a:ext uri="{FF2B5EF4-FFF2-40B4-BE49-F238E27FC236}">
                  <a16:creationId xmlns:a16="http://schemas.microsoft.com/office/drawing/2014/main" id="{FDE969E8-CA74-42E0-8718-3DDEFCDFBA08}"/>
                </a:ext>
              </a:extLst>
            </p:cNvPr>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2" name="Google Shape;8516;p82">
              <a:extLst>
                <a:ext uri="{FF2B5EF4-FFF2-40B4-BE49-F238E27FC236}">
                  <a16:creationId xmlns:a16="http://schemas.microsoft.com/office/drawing/2014/main" id="{0C7F0663-957F-49F8-B480-9DAC7C22C6DB}"/>
                </a:ext>
              </a:extLst>
            </p:cNvPr>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8517;p82">
              <a:extLst>
                <a:ext uri="{FF2B5EF4-FFF2-40B4-BE49-F238E27FC236}">
                  <a16:creationId xmlns:a16="http://schemas.microsoft.com/office/drawing/2014/main" id="{FD53D089-8F0A-4E5A-99FE-846296CB2723}"/>
                </a:ext>
              </a:extLst>
            </p:cNvPr>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4" name="Google Shape;8518;p82">
              <a:extLst>
                <a:ext uri="{FF2B5EF4-FFF2-40B4-BE49-F238E27FC236}">
                  <a16:creationId xmlns:a16="http://schemas.microsoft.com/office/drawing/2014/main" id="{7D67AF3B-4FAD-4D0F-A77A-75F84D288521}"/>
                </a:ext>
              </a:extLst>
            </p:cNvPr>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5" name="Google Shape;8519;p82">
              <a:extLst>
                <a:ext uri="{FF2B5EF4-FFF2-40B4-BE49-F238E27FC236}">
                  <a16:creationId xmlns:a16="http://schemas.microsoft.com/office/drawing/2014/main" id="{92A9AD7B-11F0-401D-88FD-84EDD1C2D270}"/>
                </a:ext>
              </a:extLst>
            </p:cNvPr>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8520;p82">
              <a:extLst>
                <a:ext uri="{FF2B5EF4-FFF2-40B4-BE49-F238E27FC236}">
                  <a16:creationId xmlns:a16="http://schemas.microsoft.com/office/drawing/2014/main" id="{1FAA058A-CE2E-4B90-A061-7CB3CAEE3632}"/>
                </a:ext>
              </a:extLst>
            </p:cNvPr>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09" name="Google Shape;8591;p82">
            <a:extLst>
              <a:ext uri="{FF2B5EF4-FFF2-40B4-BE49-F238E27FC236}">
                <a16:creationId xmlns:a16="http://schemas.microsoft.com/office/drawing/2014/main" id="{C739645D-9CD9-4168-BC19-643DBD43D97D}"/>
              </a:ext>
            </a:extLst>
          </p:cNvPr>
          <p:cNvSpPr/>
          <p:nvPr/>
        </p:nvSpPr>
        <p:spPr>
          <a:xfrm flipH="1">
            <a:off x="5328117" y="4857556"/>
            <a:ext cx="306655" cy="438549"/>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00000"/>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dirty="0">
              <a:solidFill>
                <a:srgbClr val="FF0000"/>
              </a:solidFill>
              <a:highlight>
                <a:srgbClr val="FF0000"/>
              </a:highlight>
              <a:latin typeface="Arial"/>
              <a:cs typeface="Arial"/>
              <a:sym typeface="Arial"/>
            </a:endParaRPr>
          </a:p>
        </p:txBody>
      </p:sp>
      <p:pic>
        <p:nvPicPr>
          <p:cNvPr id="1026" name="Picture 2" descr="26.500+ Türk Bayrağı Stok Fotoğrafları, Resimler ve Royalty-Free Görseller  - iStock">
            <a:extLst>
              <a:ext uri="{FF2B5EF4-FFF2-40B4-BE49-F238E27FC236}">
                <a16:creationId xmlns:a16="http://schemas.microsoft.com/office/drawing/2014/main" id="{67C1A914-3B93-4BFD-B235-D1DEFD8DD66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524717" y="2143918"/>
            <a:ext cx="1658316" cy="100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7" name="Google Shape;8591;p82">
            <a:extLst>
              <a:ext uri="{FF2B5EF4-FFF2-40B4-BE49-F238E27FC236}">
                <a16:creationId xmlns:a16="http://schemas.microsoft.com/office/drawing/2014/main" id="{BAB7F61D-2ED5-430D-A5CB-3B89297A980F}"/>
              </a:ext>
            </a:extLst>
          </p:cNvPr>
          <p:cNvSpPr/>
          <p:nvPr/>
        </p:nvSpPr>
        <p:spPr>
          <a:xfrm flipH="1">
            <a:off x="2036599" y="5048408"/>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 name="Ok: Sola Bükülü 77">
            <a:extLst>
              <a:ext uri="{FF2B5EF4-FFF2-40B4-BE49-F238E27FC236}">
                <a16:creationId xmlns:a16="http://schemas.microsoft.com/office/drawing/2014/main" id="{0226597A-5A5D-45A3-A165-C8AAB6529701}"/>
              </a:ext>
            </a:extLst>
          </p:cNvPr>
          <p:cNvSpPr/>
          <p:nvPr/>
        </p:nvSpPr>
        <p:spPr>
          <a:xfrm rot="16200000">
            <a:off x="4996085" y="793707"/>
            <a:ext cx="443609" cy="3357226"/>
          </a:xfrm>
          <a:prstGeom prst="curvedLeftArrow">
            <a:avLst/>
          </a:prstGeom>
          <a:solidFill>
            <a:srgbClr val="C5A261"/>
          </a:solidFill>
          <a:ln>
            <a:solidFill>
              <a:srgbClr val="192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79" name="Ok: Sola Bükülü 78">
            <a:extLst>
              <a:ext uri="{FF2B5EF4-FFF2-40B4-BE49-F238E27FC236}">
                <a16:creationId xmlns:a16="http://schemas.microsoft.com/office/drawing/2014/main" id="{D6FF9030-D165-48A3-AA50-22FCFFA1576F}"/>
              </a:ext>
            </a:extLst>
          </p:cNvPr>
          <p:cNvSpPr/>
          <p:nvPr/>
        </p:nvSpPr>
        <p:spPr>
          <a:xfrm rot="5400000">
            <a:off x="4975093" y="1343815"/>
            <a:ext cx="443609" cy="3357226"/>
          </a:xfrm>
          <a:prstGeom prst="curvedLeftArrow">
            <a:avLst/>
          </a:prstGeom>
          <a:solidFill>
            <a:srgbClr val="C5A261"/>
          </a:solidFill>
          <a:ln>
            <a:solidFill>
              <a:srgbClr val="192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3" name="Grafik 2" descr="Afrika ve Avrupa'yı gösteren dünya düz dolguyla">
            <a:extLst>
              <a:ext uri="{FF2B5EF4-FFF2-40B4-BE49-F238E27FC236}">
                <a16:creationId xmlns:a16="http://schemas.microsoft.com/office/drawing/2014/main" id="{5E46A6A4-0881-D2AE-2293-14571DAAB8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11419" y="1809009"/>
            <a:ext cx="1650864" cy="1650864"/>
          </a:xfrm>
          <a:prstGeom prst="rect">
            <a:avLst/>
          </a:prstGeom>
        </p:spPr>
      </p:pic>
      <p:sp>
        <p:nvSpPr>
          <p:cNvPr id="6" name="Google Shape;8591;p82">
            <a:extLst>
              <a:ext uri="{FF2B5EF4-FFF2-40B4-BE49-F238E27FC236}">
                <a16:creationId xmlns:a16="http://schemas.microsoft.com/office/drawing/2014/main" id="{DB973B05-5FCE-BF0B-4C53-6B25A1D843F1}"/>
              </a:ext>
            </a:extLst>
          </p:cNvPr>
          <p:cNvSpPr/>
          <p:nvPr/>
        </p:nvSpPr>
        <p:spPr>
          <a:xfrm flipH="1">
            <a:off x="7547822" y="4475720"/>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 name="Google Shape;8591;p82">
            <a:extLst>
              <a:ext uri="{FF2B5EF4-FFF2-40B4-BE49-F238E27FC236}">
                <a16:creationId xmlns:a16="http://schemas.microsoft.com/office/drawing/2014/main" id="{F6AE6848-73AE-F35E-33B0-13CC4F8BADB3}"/>
              </a:ext>
            </a:extLst>
          </p:cNvPr>
          <p:cNvSpPr/>
          <p:nvPr/>
        </p:nvSpPr>
        <p:spPr>
          <a:xfrm flipH="1">
            <a:off x="5107811" y="7120544"/>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8591;p82">
            <a:extLst>
              <a:ext uri="{FF2B5EF4-FFF2-40B4-BE49-F238E27FC236}">
                <a16:creationId xmlns:a16="http://schemas.microsoft.com/office/drawing/2014/main" id="{4EBD48B4-8DB9-E98F-623A-B646A25E6068}"/>
              </a:ext>
            </a:extLst>
          </p:cNvPr>
          <p:cNvSpPr/>
          <p:nvPr/>
        </p:nvSpPr>
        <p:spPr>
          <a:xfrm flipH="1">
            <a:off x="8022997" y="7242523"/>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 name="Google Shape;8591;p82">
            <a:extLst>
              <a:ext uri="{FF2B5EF4-FFF2-40B4-BE49-F238E27FC236}">
                <a16:creationId xmlns:a16="http://schemas.microsoft.com/office/drawing/2014/main" id="{95CD92DD-4D47-D86E-B6F2-A97773CC37A2}"/>
              </a:ext>
            </a:extLst>
          </p:cNvPr>
          <p:cNvSpPr/>
          <p:nvPr/>
        </p:nvSpPr>
        <p:spPr>
          <a:xfrm flipH="1">
            <a:off x="6261172" y="4125955"/>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8591;p82">
            <a:extLst>
              <a:ext uri="{FF2B5EF4-FFF2-40B4-BE49-F238E27FC236}">
                <a16:creationId xmlns:a16="http://schemas.microsoft.com/office/drawing/2014/main" id="{EC5543A5-D0FA-F947-7833-8BB5CADC87E3}"/>
              </a:ext>
            </a:extLst>
          </p:cNvPr>
          <p:cNvSpPr/>
          <p:nvPr/>
        </p:nvSpPr>
        <p:spPr>
          <a:xfrm flipH="1">
            <a:off x="4381383" y="5651370"/>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8591;p82">
            <a:extLst>
              <a:ext uri="{FF2B5EF4-FFF2-40B4-BE49-F238E27FC236}">
                <a16:creationId xmlns:a16="http://schemas.microsoft.com/office/drawing/2014/main" id="{2E343C11-B186-DAD3-4339-C024D90A7381}"/>
              </a:ext>
            </a:extLst>
          </p:cNvPr>
          <p:cNvSpPr/>
          <p:nvPr/>
        </p:nvSpPr>
        <p:spPr>
          <a:xfrm flipH="1">
            <a:off x="5750826" y="5549490"/>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8591;p82">
            <a:extLst>
              <a:ext uri="{FF2B5EF4-FFF2-40B4-BE49-F238E27FC236}">
                <a16:creationId xmlns:a16="http://schemas.microsoft.com/office/drawing/2014/main" id="{150B14D8-3504-4011-1415-4E542F93129B}"/>
              </a:ext>
            </a:extLst>
          </p:cNvPr>
          <p:cNvSpPr/>
          <p:nvPr/>
        </p:nvSpPr>
        <p:spPr>
          <a:xfrm flipH="1">
            <a:off x="4627335" y="4523449"/>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8591;p82">
            <a:extLst>
              <a:ext uri="{FF2B5EF4-FFF2-40B4-BE49-F238E27FC236}">
                <a16:creationId xmlns:a16="http://schemas.microsoft.com/office/drawing/2014/main" id="{0F6EB53E-7205-4D85-F37B-FBE52D1EC929}"/>
              </a:ext>
            </a:extLst>
          </p:cNvPr>
          <p:cNvSpPr/>
          <p:nvPr/>
        </p:nvSpPr>
        <p:spPr>
          <a:xfrm flipH="1">
            <a:off x="1780715" y="4248826"/>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8591;p82">
            <a:extLst>
              <a:ext uri="{FF2B5EF4-FFF2-40B4-BE49-F238E27FC236}">
                <a16:creationId xmlns:a16="http://schemas.microsoft.com/office/drawing/2014/main" id="{49624C52-9087-B75E-00D2-D6809740C373}"/>
              </a:ext>
            </a:extLst>
          </p:cNvPr>
          <p:cNvSpPr/>
          <p:nvPr/>
        </p:nvSpPr>
        <p:spPr>
          <a:xfrm flipH="1">
            <a:off x="2925322" y="7529891"/>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8591;p82">
            <a:extLst>
              <a:ext uri="{FF2B5EF4-FFF2-40B4-BE49-F238E27FC236}">
                <a16:creationId xmlns:a16="http://schemas.microsoft.com/office/drawing/2014/main" id="{571E1C03-011C-EC88-13E5-7D354D2E0720}"/>
              </a:ext>
            </a:extLst>
          </p:cNvPr>
          <p:cNvSpPr/>
          <p:nvPr/>
        </p:nvSpPr>
        <p:spPr>
          <a:xfrm flipH="1">
            <a:off x="2798345" y="6242503"/>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8591;p82">
            <a:extLst>
              <a:ext uri="{FF2B5EF4-FFF2-40B4-BE49-F238E27FC236}">
                <a16:creationId xmlns:a16="http://schemas.microsoft.com/office/drawing/2014/main" id="{F984C9B9-110C-72B7-91B6-BF843AF1EFC1}"/>
              </a:ext>
            </a:extLst>
          </p:cNvPr>
          <p:cNvSpPr/>
          <p:nvPr/>
        </p:nvSpPr>
        <p:spPr>
          <a:xfrm flipH="1">
            <a:off x="6836547" y="5184892"/>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 name="Google Shape;8591;p82">
            <a:extLst>
              <a:ext uri="{FF2B5EF4-FFF2-40B4-BE49-F238E27FC236}">
                <a16:creationId xmlns:a16="http://schemas.microsoft.com/office/drawing/2014/main" id="{4D755065-6F47-7460-E1E2-A28A27ED502A}"/>
              </a:ext>
            </a:extLst>
          </p:cNvPr>
          <p:cNvSpPr/>
          <p:nvPr/>
        </p:nvSpPr>
        <p:spPr>
          <a:xfrm flipH="1">
            <a:off x="5124190" y="6178668"/>
            <a:ext cx="330125" cy="478434"/>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929623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Düz Bağlayıcı 1">
            <a:extLst>
              <a:ext uri="{FF2B5EF4-FFF2-40B4-BE49-F238E27FC236}">
                <a16:creationId xmlns:a16="http://schemas.microsoft.com/office/drawing/2014/main" id="{994CEE38-709D-CDEE-53E6-A768419635C0}"/>
              </a:ext>
            </a:extLst>
          </p:cNvPr>
          <p:cNvCxnSpPr>
            <a:cxnSpLocks/>
          </p:cNvCxnSpPr>
          <p:nvPr/>
        </p:nvCxnSpPr>
        <p:spPr>
          <a:xfrm flipV="1">
            <a:off x="229501" y="9648356"/>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273603CB-7BF0-E984-E862-4209A76D067B}"/>
              </a:ext>
            </a:extLst>
          </p:cNvPr>
          <p:cNvSpPr txBox="1"/>
          <p:nvPr/>
        </p:nvSpPr>
        <p:spPr>
          <a:xfrm>
            <a:off x="3018329" y="9791231"/>
            <a:ext cx="8412480" cy="408301"/>
          </a:xfrm>
          <a:prstGeom prst="rect">
            <a:avLst/>
          </a:prstGeom>
          <a:noFill/>
        </p:spPr>
        <p:txBody>
          <a:bodyPr wrap="square" rtlCol="0">
            <a:spAutoFit/>
          </a:bodyPr>
          <a:lstStyle/>
          <a:p>
            <a:pPr defTabSz="457194"/>
            <a:r>
              <a:rPr lang="tr-TR" sz="2000" dirty="0">
                <a:solidFill>
                  <a:srgbClr val="D8AD65"/>
                </a:solidFill>
                <a:latin typeface="+mj-lt"/>
              </a:rPr>
              <a:t>GÜMRÜKLER GENEL MÜDÜRLÜĞÜ </a:t>
            </a:r>
          </a:p>
        </p:txBody>
      </p:sp>
      <p:pic>
        <p:nvPicPr>
          <p:cNvPr id="4" name="Resim 3">
            <a:extLst>
              <a:ext uri="{FF2B5EF4-FFF2-40B4-BE49-F238E27FC236}">
                <a16:creationId xmlns:a16="http://schemas.microsoft.com/office/drawing/2014/main" id="{B92900BB-1C74-80F2-49DA-2F84FB1B816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942574" y="-803085"/>
            <a:ext cx="3284992" cy="3284992"/>
          </a:xfrm>
          <a:prstGeom prst="rect">
            <a:avLst/>
          </a:prstGeom>
        </p:spPr>
      </p:pic>
      <p:sp>
        <p:nvSpPr>
          <p:cNvPr id="13" name="Metin kutusu 12">
            <a:extLst>
              <a:ext uri="{FF2B5EF4-FFF2-40B4-BE49-F238E27FC236}">
                <a16:creationId xmlns:a16="http://schemas.microsoft.com/office/drawing/2014/main" id="{87463259-5658-CAED-793B-207A49D45D10}"/>
              </a:ext>
            </a:extLst>
          </p:cNvPr>
          <p:cNvSpPr txBox="1"/>
          <p:nvPr/>
        </p:nvSpPr>
        <p:spPr>
          <a:xfrm>
            <a:off x="234200" y="418631"/>
            <a:ext cx="6054774" cy="639147"/>
          </a:xfrm>
          <a:prstGeom prst="rect">
            <a:avLst/>
          </a:prstGeom>
          <a:noFill/>
        </p:spPr>
        <p:txBody>
          <a:bodyPr wrap="square" rtlCol="0">
            <a:spAutoFit/>
          </a:bodyPr>
          <a:lstStyle/>
          <a:p>
            <a:r>
              <a:rPr lang="tr-TR" sz="3470" b="1" dirty="0">
                <a:solidFill>
                  <a:srgbClr val="D8AD65"/>
                </a:solidFill>
                <a:latin typeface="+mj-lt"/>
              </a:rPr>
              <a:t>Geri Gelen Eşya</a:t>
            </a:r>
            <a:endParaRPr lang="tr-TR" sz="3062" b="1" dirty="0">
              <a:solidFill>
                <a:srgbClr val="D8AD65"/>
              </a:solidFill>
              <a:latin typeface="+mj-lt"/>
            </a:endParaRPr>
          </a:p>
        </p:txBody>
      </p:sp>
      <p:sp>
        <p:nvSpPr>
          <p:cNvPr id="17" name="Metin kutusu 16">
            <a:extLst>
              <a:ext uri="{FF2B5EF4-FFF2-40B4-BE49-F238E27FC236}">
                <a16:creationId xmlns:a16="http://schemas.microsoft.com/office/drawing/2014/main" id="{563F813E-ED73-9A95-095E-046E6A38EA44}"/>
              </a:ext>
            </a:extLst>
          </p:cNvPr>
          <p:cNvSpPr txBox="1"/>
          <p:nvPr/>
        </p:nvSpPr>
        <p:spPr>
          <a:xfrm>
            <a:off x="746453" y="1808508"/>
            <a:ext cx="8851044" cy="3917547"/>
          </a:xfrm>
          <a:prstGeom prst="rect">
            <a:avLst/>
          </a:prstGeom>
          <a:noFill/>
        </p:spPr>
        <p:txBody>
          <a:bodyPr wrap="square">
            <a:spAutoFit/>
          </a:bodyPr>
          <a:lstStyle/>
          <a:p>
            <a:pPr algn="just"/>
            <a:r>
              <a:rPr lang="tr-TR" sz="2800" b="1" dirty="0">
                <a:solidFill>
                  <a:srgbClr val="D8AD65"/>
                </a:solidFill>
                <a:latin typeface="+mj-lt"/>
              </a:rPr>
              <a:t>Geri</a:t>
            </a:r>
            <a:r>
              <a:rPr lang="tr-TR" sz="2800" b="1" dirty="0">
                <a:solidFill>
                  <a:schemeClr val="bg1"/>
                </a:solidFill>
                <a:latin typeface="+mj-lt"/>
              </a:rPr>
              <a:t> </a:t>
            </a:r>
            <a:r>
              <a:rPr lang="tr-TR" sz="2800" b="1" dirty="0">
                <a:solidFill>
                  <a:srgbClr val="D8AD65"/>
                </a:solidFill>
                <a:latin typeface="+mj-lt"/>
              </a:rPr>
              <a:t>Gelen Eşya Muafiyeti Nedir?</a:t>
            </a:r>
            <a:endParaRPr lang="tr-TR" sz="2800" b="1" dirty="0">
              <a:solidFill>
                <a:srgbClr val="FF0000"/>
              </a:solidFill>
              <a:latin typeface="+mj-lt"/>
            </a:endParaRPr>
          </a:p>
          <a:p>
            <a:pPr algn="just"/>
            <a:endParaRPr lang="tr-TR" sz="2400" b="1" dirty="0">
              <a:solidFill>
                <a:schemeClr val="bg1"/>
              </a:solidFill>
              <a:latin typeface="+mj-lt"/>
            </a:endParaRPr>
          </a:p>
          <a:p>
            <a:pPr algn="just"/>
            <a:r>
              <a:rPr lang="tr-TR" sz="2800" dirty="0">
                <a:solidFill>
                  <a:schemeClr val="bg1"/>
                </a:solidFill>
                <a:latin typeface="+mj-lt"/>
              </a:rPr>
              <a:t>Serbest dolaşımda bulunan bir eşyanın Türkiye’den ihraç edildikten sonra 3 yıl içerisinde geri gelmesi halinde, yeniden serbest dolaşıma girişinde ithalat vergilerinden muaf tutulmasıdır.</a:t>
            </a:r>
          </a:p>
          <a:p>
            <a:pPr algn="just"/>
            <a:endParaRPr lang="tr-TR" sz="2800" dirty="0">
              <a:solidFill>
                <a:schemeClr val="bg1"/>
              </a:solidFill>
              <a:latin typeface="+mj-lt"/>
            </a:endParaRPr>
          </a:p>
          <a:p>
            <a:pPr algn="just"/>
            <a:r>
              <a:rPr lang="tr-TR" sz="2800" dirty="0">
                <a:solidFill>
                  <a:schemeClr val="bg1"/>
                </a:solidFill>
                <a:latin typeface="+mj-lt"/>
              </a:rPr>
              <a:t>Bu muafiyetten faydalanılabilmesi için beyan sahibinin talebi ve belli koşulların karşılanması gerekmektedir.</a:t>
            </a:r>
          </a:p>
        </p:txBody>
      </p:sp>
      <p:pic>
        <p:nvPicPr>
          <p:cNvPr id="20" name="Resim 19">
            <a:extLst>
              <a:ext uri="{FF2B5EF4-FFF2-40B4-BE49-F238E27FC236}">
                <a16:creationId xmlns:a16="http://schemas.microsoft.com/office/drawing/2014/main" id="{B05AE9D8-EC53-BE50-E6EC-5915C6091F62}"/>
              </a:ext>
            </a:extLst>
          </p:cNvPr>
          <p:cNvPicPr>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281226" y="6108723"/>
            <a:ext cx="2090279" cy="2168861"/>
          </a:xfrm>
          <a:prstGeom prst="rect">
            <a:avLst/>
          </a:prstGeom>
        </p:spPr>
      </p:pic>
      <p:pic>
        <p:nvPicPr>
          <p:cNvPr id="21" name="Resim 20">
            <a:extLst>
              <a:ext uri="{FF2B5EF4-FFF2-40B4-BE49-F238E27FC236}">
                <a16:creationId xmlns:a16="http://schemas.microsoft.com/office/drawing/2014/main" id="{2786E61B-1872-13C3-C75C-26F17B423929}"/>
              </a:ext>
            </a:extLst>
          </p:cNvPr>
          <p:cNvPicPr>
            <a:picLocks noChangeAspect="1"/>
          </p:cNvPicPr>
          <p:nvPr/>
        </p:nvPicPr>
        <p:blipFill>
          <a:blip r:embed="rId5">
            <a:alphaModFix/>
            <a:extLst>
              <a:ext uri="{BEBA8EAE-BF5A-486C-A8C5-ECC9F3942E4B}">
                <a14:imgProps xmlns:a14="http://schemas.microsoft.com/office/drawing/2010/main">
                  <a14:imgLayer r:embed="rId6">
                    <a14:imgEffect>
                      <a14:colorTemperature colorTemp="5900"/>
                    </a14:imgEffect>
                  </a14:imgLayer>
                </a14:imgProps>
              </a:ext>
            </a:extLst>
          </a:blip>
          <a:stretch>
            <a:fillRect/>
          </a:stretch>
        </p:blipFill>
        <p:spPr>
          <a:xfrm>
            <a:off x="1454775" y="6108723"/>
            <a:ext cx="2667083" cy="2065486"/>
          </a:xfrm>
          <a:prstGeom prst="rect">
            <a:avLst/>
          </a:prstGeom>
        </p:spPr>
      </p:pic>
      <p:pic>
        <p:nvPicPr>
          <p:cNvPr id="23" name="Resim 22">
            <a:extLst>
              <a:ext uri="{FF2B5EF4-FFF2-40B4-BE49-F238E27FC236}">
                <a16:creationId xmlns:a16="http://schemas.microsoft.com/office/drawing/2014/main" id="{D94D307F-EDE7-2F4B-C465-2F08821AA88E}"/>
              </a:ext>
            </a:extLst>
          </p:cNvPr>
          <p:cNvPicPr>
            <a:picLocks noChangeAspect="1"/>
          </p:cNvPicPr>
          <p:nvPr/>
        </p:nvPicPr>
        <p:blipFill>
          <a:blip r:embed="rId7"/>
          <a:stretch>
            <a:fillRect/>
          </a:stretch>
        </p:blipFill>
        <p:spPr>
          <a:xfrm>
            <a:off x="4529499" y="6411441"/>
            <a:ext cx="1284952" cy="831506"/>
          </a:xfrm>
          <a:prstGeom prst="rect">
            <a:avLst/>
          </a:prstGeom>
        </p:spPr>
      </p:pic>
      <p:pic>
        <p:nvPicPr>
          <p:cNvPr id="24" name="Resim 23">
            <a:extLst>
              <a:ext uri="{FF2B5EF4-FFF2-40B4-BE49-F238E27FC236}">
                <a16:creationId xmlns:a16="http://schemas.microsoft.com/office/drawing/2014/main" id="{B3EB50D8-B827-7353-236F-98949A71258C}"/>
              </a:ext>
            </a:extLst>
          </p:cNvPr>
          <p:cNvPicPr>
            <a:picLocks noChangeAspect="1"/>
          </p:cNvPicPr>
          <p:nvPr/>
        </p:nvPicPr>
        <p:blipFill>
          <a:blip r:embed="rId7"/>
          <a:stretch>
            <a:fillRect/>
          </a:stretch>
        </p:blipFill>
        <p:spPr>
          <a:xfrm rot="10800000">
            <a:off x="4501024" y="7025627"/>
            <a:ext cx="1284951" cy="831506"/>
          </a:xfrm>
          <a:prstGeom prst="rect">
            <a:avLst/>
          </a:prstGeom>
        </p:spPr>
      </p:pic>
      <p:pic>
        <p:nvPicPr>
          <p:cNvPr id="25" name="Resim 24">
            <a:extLst>
              <a:ext uri="{FF2B5EF4-FFF2-40B4-BE49-F238E27FC236}">
                <a16:creationId xmlns:a16="http://schemas.microsoft.com/office/drawing/2014/main" id="{EB795EB5-9304-1CC6-0026-E0C30116E5EC}"/>
              </a:ext>
            </a:extLst>
          </p:cNvPr>
          <p:cNvPicPr>
            <a:picLocks noChangeAspect="1"/>
          </p:cNvPicPr>
          <p:nvPr/>
        </p:nvPicPr>
        <p:blipFill>
          <a:blip r:embed="rId8">
            <a:duotone>
              <a:schemeClr val="accent4">
                <a:shade val="45000"/>
                <a:satMod val="135000"/>
              </a:schemeClr>
              <a:prstClr val="white"/>
            </a:duotone>
            <a:alphaModFix amt="85000"/>
          </a:blip>
          <a:stretch>
            <a:fillRect/>
          </a:stretch>
        </p:blipFill>
        <p:spPr>
          <a:xfrm>
            <a:off x="4132043" y="8145298"/>
            <a:ext cx="1098170" cy="1159866"/>
          </a:xfrm>
          <a:prstGeom prst="rect">
            <a:avLst/>
          </a:prstGeom>
        </p:spPr>
      </p:pic>
      <p:pic>
        <p:nvPicPr>
          <p:cNvPr id="26" name="Resim 25">
            <a:extLst>
              <a:ext uri="{FF2B5EF4-FFF2-40B4-BE49-F238E27FC236}">
                <a16:creationId xmlns:a16="http://schemas.microsoft.com/office/drawing/2014/main" id="{614DDFB7-658A-581B-D0A4-F5718F21A3E6}"/>
              </a:ext>
            </a:extLst>
          </p:cNvPr>
          <p:cNvPicPr>
            <a:picLocks noChangeAspect="1"/>
          </p:cNvPicPr>
          <p:nvPr/>
        </p:nvPicPr>
        <p:blipFill>
          <a:blip r:embed="rId9">
            <a:alphaModFix amt="85000"/>
          </a:blip>
          <a:srcRect t="23487" r="-4188" b="16140"/>
          <a:stretch/>
        </p:blipFill>
        <p:spPr>
          <a:xfrm>
            <a:off x="5302397" y="8249017"/>
            <a:ext cx="1393681" cy="1161473"/>
          </a:xfrm>
          <a:prstGeom prst="rect">
            <a:avLst/>
          </a:prstGeom>
        </p:spPr>
      </p:pic>
    </p:spTree>
    <p:extLst>
      <p:ext uri="{BB962C8B-B14F-4D97-AF65-F5344CB8AC3E}">
        <p14:creationId xmlns:p14="http://schemas.microsoft.com/office/powerpoint/2010/main" val="3385670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Düz Bağlayıcı 1">
            <a:extLst>
              <a:ext uri="{FF2B5EF4-FFF2-40B4-BE49-F238E27FC236}">
                <a16:creationId xmlns:a16="http://schemas.microsoft.com/office/drawing/2014/main" id="{994CEE38-709D-CDEE-53E6-A768419635C0}"/>
              </a:ext>
            </a:extLst>
          </p:cNvPr>
          <p:cNvCxnSpPr>
            <a:cxnSpLocks/>
          </p:cNvCxnSpPr>
          <p:nvPr/>
        </p:nvCxnSpPr>
        <p:spPr>
          <a:xfrm flipV="1">
            <a:off x="229501" y="9648356"/>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273603CB-7BF0-E984-E862-4209A76D067B}"/>
              </a:ext>
            </a:extLst>
          </p:cNvPr>
          <p:cNvSpPr txBox="1"/>
          <p:nvPr/>
        </p:nvSpPr>
        <p:spPr>
          <a:xfrm>
            <a:off x="3018329" y="9791231"/>
            <a:ext cx="8412480" cy="408301"/>
          </a:xfrm>
          <a:prstGeom prst="rect">
            <a:avLst/>
          </a:prstGeom>
          <a:noFill/>
        </p:spPr>
        <p:txBody>
          <a:bodyPr wrap="square" rtlCol="0">
            <a:spAutoFit/>
          </a:bodyPr>
          <a:lstStyle/>
          <a:p>
            <a:pPr defTabSz="457194"/>
            <a:r>
              <a:rPr lang="tr-TR" sz="2000" dirty="0">
                <a:solidFill>
                  <a:srgbClr val="D8AD65"/>
                </a:solidFill>
                <a:latin typeface="+mj-lt"/>
              </a:rPr>
              <a:t>GÜMRÜKLER GENEL MÜDÜRLÜĞÜ </a:t>
            </a:r>
          </a:p>
        </p:txBody>
      </p:sp>
      <p:pic>
        <p:nvPicPr>
          <p:cNvPr id="4" name="Resim 3">
            <a:extLst>
              <a:ext uri="{FF2B5EF4-FFF2-40B4-BE49-F238E27FC236}">
                <a16:creationId xmlns:a16="http://schemas.microsoft.com/office/drawing/2014/main" id="{B92900BB-1C74-80F2-49DA-2F84FB1B816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942574" y="-803085"/>
            <a:ext cx="3284992" cy="3284992"/>
          </a:xfrm>
          <a:prstGeom prst="rect">
            <a:avLst/>
          </a:prstGeom>
        </p:spPr>
      </p:pic>
      <p:sp>
        <p:nvSpPr>
          <p:cNvPr id="5" name="Metin kutusu 4">
            <a:extLst>
              <a:ext uri="{FF2B5EF4-FFF2-40B4-BE49-F238E27FC236}">
                <a16:creationId xmlns:a16="http://schemas.microsoft.com/office/drawing/2014/main" id="{F897A56E-0781-0D84-BB8C-F6F09620553B}"/>
              </a:ext>
            </a:extLst>
          </p:cNvPr>
          <p:cNvSpPr txBox="1"/>
          <p:nvPr/>
        </p:nvSpPr>
        <p:spPr>
          <a:xfrm>
            <a:off x="868262" y="2020606"/>
            <a:ext cx="8772015" cy="3970318"/>
          </a:xfrm>
          <a:prstGeom prst="rect">
            <a:avLst/>
          </a:prstGeom>
          <a:noFill/>
        </p:spPr>
        <p:txBody>
          <a:bodyPr wrap="square">
            <a:spAutoFit/>
          </a:bodyPr>
          <a:lstStyle/>
          <a:p>
            <a:pPr algn="just"/>
            <a:r>
              <a:rPr lang="tr-TR" sz="2800" dirty="0">
                <a:solidFill>
                  <a:schemeClr val="bg1"/>
                </a:solidFill>
                <a:latin typeface="+mj-lt"/>
              </a:rPr>
              <a:t>Basitleştirilmiş gümrük beyannamesi kapsamında ihraç edilmiş eşyanın tamamen veya kısmen geri gelmesi halinde, geri gelen eşya işlemleri </a:t>
            </a:r>
            <a:r>
              <a:rPr lang="tr-TR" sz="2800" dirty="0">
                <a:solidFill>
                  <a:srgbClr val="D8AD65"/>
                </a:solidFill>
                <a:latin typeface="+mj-lt"/>
              </a:rPr>
              <a:t>Basitleştirilmiş Gümrük Beyannamesi </a:t>
            </a:r>
            <a:r>
              <a:rPr lang="tr-TR" sz="2800" dirty="0">
                <a:solidFill>
                  <a:schemeClr val="bg1"/>
                </a:solidFill>
                <a:latin typeface="+mj-lt"/>
              </a:rPr>
              <a:t>ile yapılabilmektedir.</a:t>
            </a:r>
          </a:p>
          <a:p>
            <a:pPr algn="just"/>
            <a:endParaRPr lang="tr-TR" sz="2800" dirty="0">
              <a:solidFill>
                <a:schemeClr val="bg1"/>
              </a:solidFill>
              <a:latin typeface="+mj-lt"/>
            </a:endParaRPr>
          </a:p>
          <a:p>
            <a:pPr algn="just"/>
            <a:r>
              <a:rPr lang="tr-TR" sz="2800" dirty="0">
                <a:solidFill>
                  <a:schemeClr val="bg1"/>
                </a:solidFill>
                <a:latin typeface="+mj-lt"/>
              </a:rPr>
              <a:t>İthalat BGB’de limit 30 Avro iken geri gelen eşyada çıkışa ilişkin bilgilerin sunulması halinde, gerekli kontroller yapıldıktan sonra </a:t>
            </a:r>
            <a:r>
              <a:rPr lang="tr-TR" sz="2800" dirty="0">
                <a:solidFill>
                  <a:srgbClr val="C5A261"/>
                </a:solidFill>
                <a:latin typeface="+mj-lt"/>
              </a:rPr>
              <a:t>brüt 300 kilogram ve 15.000 Avro</a:t>
            </a:r>
            <a:r>
              <a:rPr lang="tr-TR" sz="2800" dirty="0">
                <a:solidFill>
                  <a:schemeClr val="bg1"/>
                </a:solidFill>
                <a:latin typeface="+mj-lt"/>
              </a:rPr>
              <a:t> limitleri dahilinde işlemler yapılmaktadır.</a:t>
            </a:r>
          </a:p>
        </p:txBody>
      </p:sp>
      <p:sp>
        <p:nvSpPr>
          <p:cNvPr id="6" name="Metin kutusu 5">
            <a:extLst>
              <a:ext uri="{FF2B5EF4-FFF2-40B4-BE49-F238E27FC236}">
                <a16:creationId xmlns:a16="http://schemas.microsoft.com/office/drawing/2014/main" id="{BD5FBFC3-5EF7-84F5-A8A5-6B7025E41188}"/>
              </a:ext>
            </a:extLst>
          </p:cNvPr>
          <p:cNvSpPr txBox="1"/>
          <p:nvPr/>
        </p:nvSpPr>
        <p:spPr>
          <a:xfrm>
            <a:off x="234200" y="418631"/>
            <a:ext cx="6054774" cy="639147"/>
          </a:xfrm>
          <a:prstGeom prst="rect">
            <a:avLst/>
          </a:prstGeom>
          <a:noFill/>
        </p:spPr>
        <p:txBody>
          <a:bodyPr wrap="square" rtlCol="0">
            <a:spAutoFit/>
          </a:bodyPr>
          <a:lstStyle/>
          <a:p>
            <a:r>
              <a:rPr lang="tr-TR" sz="3470" b="1" dirty="0">
                <a:solidFill>
                  <a:srgbClr val="D8AD65"/>
                </a:solidFill>
                <a:latin typeface="+mj-lt"/>
              </a:rPr>
              <a:t>BGB - Geri Gelen Eşya</a:t>
            </a:r>
            <a:endParaRPr lang="tr-TR" sz="3062" b="1" dirty="0">
              <a:solidFill>
                <a:srgbClr val="D8AD65"/>
              </a:solidFill>
              <a:latin typeface="+mj-lt"/>
            </a:endParaRPr>
          </a:p>
        </p:txBody>
      </p:sp>
      <p:pic>
        <p:nvPicPr>
          <p:cNvPr id="8" name="Resim 7">
            <a:extLst>
              <a:ext uri="{FF2B5EF4-FFF2-40B4-BE49-F238E27FC236}">
                <a16:creationId xmlns:a16="http://schemas.microsoft.com/office/drawing/2014/main" id="{5BC773FC-AC0D-A878-D6A6-849BC57F131F}"/>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2667304" y="6469373"/>
            <a:ext cx="5384726" cy="2825031"/>
          </a:xfrm>
          <a:prstGeom prst="rect">
            <a:avLst/>
          </a:prstGeom>
        </p:spPr>
      </p:pic>
      <p:pic>
        <p:nvPicPr>
          <p:cNvPr id="10" name="Resim 9">
            <a:extLst>
              <a:ext uri="{FF2B5EF4-FFF2-40B4-BE49-F238E27FC236}">
                <a16:creationId xmlns:a16="http://schemas.microsoft.com/office/drawing/2014/main" id="{7838FB6E-8DBD-250A-6BE3-525F9102E2A5}"/>
              </a:ext>
            </a:extLst>
          </p:cNvPr>
          <p:cNvPicPr>
            <a:picLocks noChangeAspect="1"/>
          </p:cNvPicPr>
          <p:nvPr/>
        </p:nvPicPr>
        <p:blipFill>
          <a:blip r:embed="rId5">
            <a:duotone>
              <a:schemeClr val="accent4">
                <a:shade val="45000"/>
                <a:satMod val="135000"/>
              </a:schemeClr>
              <a:prstClr val="white"/>
            </a:duotone>
            <a:alphaModFix/>
          </a:blip>
          <a:stretch>
            <a:fillRect/>
          </a:stretch>
        </p:blipFill>
        <p:spPr>
          <a:xfrm>
            <a:off x="4400050" y="7221971"/>
            <a:ext cx="1486900" cy="1486900"/>
          </a:xfrm>
          <a:prstGeom prst="rect">
            <a:avLst/>
          </a:prstGeom>
        </p:spPr>
      </p:pic>
      <p:pic>
        <p:nvPicPr>
          <p:cNvPr id="19" name="Resim 18">
            <a:extLst>
              <a:ext uri="{FF2B5EF4-FFF2-40B4-BE49-F238E27FC236}">
                <a16:creationId xmlns:a16="http://schemas.microsoft.com/office/drawing/2014/main" id="{99889A4C-2B69-62B0-17C5-45C3F8A822FF}"/>
              </a:ext>
            </a:extLst>
          </p:cNvPr>
          <p:cNvPicPr>
            <a:picLocks noChangeAspect="1"/>
          </p:cNvPicPr>
          <p:nvPr/>
        </p:nvPicPr>
        <p:blipFill>
          <a:blip r:embed="rId6"/>
          <a:stretch>
            <a:fillRect/>
          </a:stretch>
        </p:blipFill>
        <p:spPr>
          <a:xfrm>
            <a:off x="878385" y="6685101"/>
            <a:ext cx="1649687" cy="1649687"/>
          </a:xfrm>
          <a:prstGeom prst="rect">
            <a:avLst/>
          </a:prstGeom>
        </p:spPr>
      </p:pic>
      <p:sp>
        <p:nvSpPr>
          <p:cNvPr id="23" name="Metin kutusu 22">
            <a:extLst>
              <a:ext uri="{FF2B5EF4-FFF2-40B4-BE49-F238E27FC236}">
                <a16:creationId xmlns:a16="http://schemas.microsoft.com/office/drawing/2014/main" id="{6A36225F-F7B4-A406-3BC9-7FC452DF83BA}"/>
              </a:ext>
            </a:extLst>
          </p:cNvPr>
          <p:cNvSpPr txBox="1"/>
          <p:nvPr/>
        </p:nvSpPr>
        <p:spPr>
          <a:xfrm>
            <a:off x="898498" y="8512734"/>
            <a:ext cx="1629574" cy="478837"/>
          </a:xfrm>
          <a:prstGeom prst="rect">
            <a:avLst/>
          </a:prstGeom>
          <a:noFill/>
        </p:spPr>
        <p:txBody>
          <a:bodyPr wrap="square" rtlCol="0">
            <a:spAutoFit/>
          </a:bodyPr>
          <a:lstStyle/>
          <a:p>
            <a:r>
              <a:rPr lang="tr-TR" sz="2449" b="1" dirty="0">
                <a:solidFill>
                  <a:srgbClr val="D8AD65"/>
                </a:solidFill>
                <a:latin typeface="+mj-lt"/>
              </a:rPr>
              <a:t> ≤300 kg</a:t>
            </a:r>
          </a:p>
        </p:txBody>
      </p:sp>
      <p:sp>
        <p:nvSpPr>
          <p:cNvPr id="25" name="Metin kutusu 24">
            <a:extLst>
              <a:ext uri="{FF2B5EF4-FFF2-40B4-BE49-F238E27FC236}">
                <a16:creationId xmlns:a16="http://schemas.microsoft.com/office/drawing/2014/main" id="{F480D8B5-D9BF-42F9-539A-9C86171D8BEF}"/>
              </a:ext>
            </a:extLst>
          </p:cNvPr>
          <p:cNvSpPr txBox="1"/>
          <p:nvPr/>
        </p:nvSpPr>
        <p:spPr>
          <a:xfrm>
            <a:off x="8052030" y="8412267"/>
            <a:ext cx="1811917" cy="478837"/>
          </a:xfrm>
          <a:prstGeom prst="rect">
            <a:avLst/>
          </a:prstGeom>
          <a:noFill/>
        </p:spPr>
        <p:txBody>
          <a:bodyPr wrap="square">
            <a:spAutoFit/>
          </a:bodyPr>
          <a:lstStyle/>
          <a:p>
            <a:r>
              <a:rPr lang="tr-TR" sz="2449" b="1" dirty="0">
                <a:solidFill>
                  <a:srgbClr val="D8AD65"/>
                </a:solidFill>
                <a:latin typeface="+mj-lt"/>
              </a:rPr>
              <a:t>≤15.000 €</a:t>
            </a:r>
          </a:p>
        </p:txBody>
      </p:sp>
      <p:pic>
        <p:nvPicPr>
          <p:cNvPr id="26" name="Resim 25">
            <a:extLst>
              <a:ext uri="{FF2B5EF4-FFF2-40B4-BE49-F238E27FC236}">
                <a16:creationId xmlns:a16="http://schemas.microsoft.com/office/drawing/2014/main" id="{59F8974C-18C0-EC62-616B-48FDC577353F}"/>
              </a:ext>
            </a:extLst>
          </p:cNvPr>
          <p:cNvPicPr>
            <a:picLocks noChangeAspect="1"/>
          </p:cNvPicPr>
          <p:nvPr/>
        </p:nvPicPr>
        <p:blipFill>
          <a:blip r:embed="rId7"/>
          <a:stretch>
            <a:fillRect/>
          </a:stretch>
        </p:blipFill>
        <p:spPr>
          <a:xfrm>
            <a:off x="8129852" y="6837769"/>
            <a:ext cx="1654924" cy="1634491"/>
          </a:xfrm>
          <a:prstGeom prst="rect">
            <a:avLst/>
          </a:prstGeom>
        </p:spPr>
      </p:pic>
    </p:spTree>
    <p:extLst>
      <p:ext uri="{BB962C8B-B14F-4D97-AF65-F5344CB8AC3E}">
        <p14:creationId xmlns:p14="http://schemas.microsoft.com/office/powerpoint/2010/main" val="2717446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5B191F61-DACE-44D9-EDBF-41B001DDED75}"/>
              </a:ext>
            </a:extLst>
          </p:cNvPr>
          <p:cNvSpPr txBox="1"/>
          <p:nvPr/>
        </p:nvSpPr>
        <p:spPr>
          <a:xfrm>
            <a:off x="234200" y="418631"/>
            <a:ext cx="6054774" cy="639147"/>
          </a:xfrm>
          <a:prstGeom prst="rect">
            <a:avLst/>
          </a:prstGeom>
          <a:noFill/>
        </p:spPr>
        <p:txBody>
          <a:bodyPr wrap="square" rtlCol="0">
            <a:spAutoFit/>
          </a:bodyPr>
          <a:lstStyle/>
          <a:p>
            <a:r>
              <a:rPr lang="tr-TR" sz="3470" b="1" dirty="0">
                <a:solidFill>
                  <a:srgbClr val="D8AD65"/>
                </a:solidFill>
                <a:latin typeface="+mj-lt"/>
              </a:rPr>
              <a:t>BGB - Geri Gelen Eşya</a:t>
            </a:r>
            <a:endParaRPr lang="tr-TR" sz="3062" b="1" dirty="0">
              <a:solidFill>
                <a:srgbClr val="D8AD65"/>
              </a:solidFill>
              <a:latin typeface="+mj-lt"/>
            </a:endParaRPr>
          </a:p>
        </p:txBody>
      </p:sp>
      <p:pic>
        <p:nvPicPr>
          <p:cNvPr id="3" name="Resim 2">
            <a:extLst>
              <a:ext uri="{FF2B5EF4-FFF2-40B4-BE49-F238E27FC236}">
                <a16:creationId xmlns:a16="http://schemas.microsoft.com/office/drawing/2014/main" id="{B97B24E6-77B0-ADC4-1D9E-6B89AD09561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942574" y="-803085"/>
            <a:ext cx="3284992" cy="3284992"/>
          </a:xfrm>
          <a:prstGeom prst="rect">
            <a:avLst/>
          </a:prstGeom>
        </p:spPr>
      </p:pic>
      <p:cxnSp>
        <p:nvCxnSpPr>
          <p:cNvPr id="4" name="Düz Bağlayıcı 3">
            <a:extLst>
              <a:ext uri="{FF2B5EF4-FFF2-40B4-BE49-F238E27FC236}">
                <a16:creationId xmlns:a16="http://schemas.microsoft.com/office/drawing/2014/main" id="{965B36AA-994E-A7C7-2C38-C2B8BB200046}"/>
              </a:ext>
            </a:extLst>
          </p:cNvPr>
          <p:cNvCxnSpPr>
            <a:cxnSpLocks/>
          </p:cNvCxnSpPr>
          <p:nvPr/>
        </p:nvCxnSpPr>
        <p:spPr>
          <a:xfrm flipV="1">
            <a:off x="229501" y="9648356"/>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9FE71C6B-A52D-9EE4-6BBA-1AF5D884DA00}"/>
              </a:ext>
            </a:extLst>
          </p:cNvPr>
          <p:cNvSpPr txBox="1"/>
          <p:nvPr/>
        </p:nvSpPr>
        <p:spPr>
          <a:xfrm>
            <a:off x="3018329" y="9791231"/>
            <a:ext cx="8412480" cy="408301"/>
          </a:xfrm>
          <a:prstGeom prst="rect">
            <a:avLst/>
          </a:prstGeom>
          <a:noFill/>
        </p:spPr>
        <p:txBody>
          <a:bodyPr wrap="square" rtlCol="0">
            <a:spAutoFit/>
          </a:bodyPr>
          <a:lstStyle/>
          <a:p>
            <a:pPr defTabSz="457194"/>
            <a:r>
              <a:rPr lang="tr-TR" sz="2000" dirty="0">
                <a:solidFill>
                  <a:srgbClr val="D8AD65"/>
                </a:solidFill>
                <a:latin typeface="+mj-lt"/>
              </a:rPr>
              <a:t>GÜMRÜKLER GENEL MÜDÜRLÜĞÜ </a:t>
            </a:r>
          </a:p>
        </p:txBody>
      </p:sp>
      <p:sp>
        <p:nvSpPr>
          <p:cNvPr id="6" name="Metin kutusu 5">
            <a:extLst>
              <a:ext uri="{FF2B5EF4-FFF2-40B4-BE49-F238E27FC236}">
                <a16:creationId xmlns:a16="http://schemas.microsoft.com/office/drawing/2014/main" id="{851E167A-5D8D-C728-6EA8-1AFFFFE114B0}"/>
              </a:ext>
            </a:extLst>
          </p:cNvPr>
          <p:cNvSpPr txBox="1"/>
          <p:nvPr/>
        </p:nvSpPr>
        <p:spPr>
          <a:xfrm>
            <a:off x="757492" y="1940909"/>
            <a:ext cx="8772015" cy="4401205"/>
          </a:xfrm>
          <a:prstGeom prst="rect">
            <a:avLst/>
          </a:prstGeom>
          <a:noFill/>
        </p:spPr>
        <p:txBody>
          <a:bodyPr wrap="square">
            <a:spAutoFit/>
          </a:bodyPr>
          <a:lstStyle/>
          <a:p>
            <a:pPr algn="just"/>
            <a:r>
              <a:rPr lang="tr-TR" sz="2800" dirty="0">
                <a:solidFill>
                  <a:schemeClr val="bg1"/>
                </a:solidFill>
                <a:latin typeface="+mj-lt"/>
              </a:rPr>
              <a:t>İhraç edildikten sonra geri gelen eşyanın gümrük vergilerinden muaf olarak serbest dolaşıma girebilmesi için </a:t>
            </a:r>
            <a:r>
              <a:rPr lang="tr-TR" sz="2800" dirty="0">
                <a:solidFill>
                  <a:srgbClr val="C5A261"/>
                </a:solidFill>
                <a:latin typeface="+mj-lt"/>
              </a:rPr>
              <a:t>ihracat nedeniyle yararlanılan hak ve menfaat varsa</a:t>
            </a:r>
            <a:r>
              <a:rPr lang="tr-TR" sz="2800" dirty="0">
                <a:solidFill>
                  <a:schemeClr val="bg1"/>
                </a:solidFill>
                <a:latin typeface="+mj-lt"/>
              </a:rPr>
              <a:t> bunların iade edildiğini gösteren belgenin beyannameye eklenmesi gerekmektedir.</a:t>
            </a:r>
          </a:p>
          <a:p>
            <a:pPr algn="just"/>
            <a:endParaRPr lang="tr-TR" sz="2800" dirty="0">
              <a:solidFill>
                <a:schemeClr val="bg1"/>
              </a:solidFill>
              <a:latin typeface="+mj-lt"/>
            </a:endParaRPr>
          </a:p>
          <a:p>
            <a:pPr algn="just"/>
            <a:r>
              <a:rPr lang="tr-TR" sz="2800" dirty="0">
                <a:solidFill>
                  <a:schemeClr val="bg1"/>
                </a:solidFill>
                <a:latin typeface="+mj-lt"/>
              </a:rPr>
              <a:t>İhracat nedeniyle katma değer vergisi ve özel tüketim vergisi iadesinden veya istisnasından yararlanan eşyanın </a:t>
            </a:r>
            <a:r>
              <a:rPr lang="tr-TR" sz="2800" dirty="0">
                <a:solidFill>
                  <a:srgbClr val="C5A261"/>
                </a:solidFill>
                <a:latin typeface="+mj-lt"/>
              </a:rPr>
              <a:t>katma değer vergisi ve özel tüketim vergisi tahsil edilir.</a:t>
            </a:r>
          </a:p>
        </p:txBody>
      </p:sp>
      <p:pic>
        <p:nvPicPr>
          <p:cNvPr id="9" name="Grafik 8" descr="Para düz dolguyla">
            <a:extLst>
              <a:ext uri="{FF2B5EF4-FFF2-40B4-BE49-F238E27FC236}">
                <a16:creationId xmlns:a16="http://schemas.microsoft.com/office/drawing/2014/main" id="{A3D5E629-6C33-E7FF-2444-F6931194AF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11747" y="7094900"/>
            <a:ext cx="1413163" cy="1413163"/>
          </a:xfrm>
          <a:prstGeom prst="rect">
            <a:avLst/>
          </a:prstGeom>
        </p:spPr>
      </p:pic>
      <p:pic>
        <p:nvPicPr>
          <p:cNvPr id="13" name="Grafik 12" descr="Yapı düz dolguyla">
            <a:extLst>
              <a:ext uri="{FF2B5EF4-FFF2-40B4-BE49-F238E27FC236}">
                <a16:creationId xmlns:a16="http://schemas.microsoft.com/office/drawing/2014/main" id="{FE8C0EE9-78EE-0288-2E58-B53CCF18D4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14226" y="6920969"/>
            <a:ext cx="1761027" cy="1761027"/>
          </a:xfrm>
          <a:prstGeom prst="rect">
            <a:avLst/>
          </a:prstGeom>
        </p:spPr>
      </p:pic>
      <p:pic>
        <p:nvPicPr>
          <p:cNvPr id="14" name="Resim 13">
            <a:extLst>
              <a:ext uri="{FF2B5EF4-FFF2-40B4-BE49-F238E27FC236}">
                <a16:creationId xmlns:a16="http://schemas.microsoft.com/office/drawing/2014/main" id="{3DA89907-BDE4-1242-40F3-A4DE1BF67DBA}"/>
              </a:ext>
            </a:extLst>
          </p:cNvPr>
          <p:cNvPicPr>
            <a:picLocks noChangeAspect="1"/>
          </p:cNvPicPr>
          <p:nvPr/>
        </p:nvPicPr>
        <p:blipFill>
          <a:blip r:embed="rId7"/>
          <a:stretch>
            <a:fillRect/>
          </a:stretch>
        </p:blipFill>
        <p:spPr>
          <a:xfrm>
            <a:off x="4501024" y="7579482"/>
            <a:ext cx="1284952" cy="831506"/>
          </a:xfrm>
          <a:prstGeom prst="rect">
            <a:avLst/>
          </a:prstGeom>
          <a:ln>
            <a:noFill/>
          </a:ln>
        </p:spPr>
      </p:pic>
    </p:spTree>
    <p:extLst>
      <p:ext uri="{BB962C8B-B14F-4D97-AF65-F5344CB8AC3E}">
        <p14:creationId xmlns:p14="http://schemas.microsoft.com/office/powerpoint/2010/main" val="579335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B97A5740-ACC9-4110-1C26-D176EBA45644}"/>
              </a:ext>
            </a:extLst>
          </p:cNvPr>
          <p:cNvSpPr txBox="1"/>
          <p:nvPr/>
        </p:nvSpPr>
        <p:spPr>
          <a:xfrm>
            <a:off x="229500" y="410231"/>
            <a:ext cx="5933305" cy="1015663"/>
          </a:xfrm>
          <a:prstGeom prst="rect">
            <a:avLst/>
          </a:prstGeom>
          <a:noFill/>
        </p:spPr>
        <p:txBody>
          <a:bodyPr wrap="square" rtlCol="0">
            <a:spAutoFit/>
          </a:bodyPr>
          <a:lstStyle/>
          <a:p>
            <a:r>
              <a:rPr lang="tr-TR" sz="3000" b="1" dirty="0">
                <a:solidFill>
                  <a:srgbClr val="D8AD65"/>
                </a:solidFill>
                <a:latin typeface="+mj-lt"/>
              </a:rPr>
              <a:t>BGB GERİ GELEN EŞYA – GGE MUAFİYET KODU</a:t>
            </a:r>
          </a:p>
        </p:txBody>
      </p:sp>
      <p:pic>
        <p:nvPicPr>
          <p:cNvPr id="3" name="Resim 2">
            <a:extLst>
              <a:ext uri="{FF2B5EF4-FFF2-40B4-BE49-F238E27FC236}">
                <a16:creationId xmlns:a16="http://schemas.microsoft.com/office/drawing/2014/main" id="{49CFE25B-0963-BF08-B4A5-2FD3D3044EA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cxnSp>
        <p:nvCxnSpPr>
          <p:cNvPr id="4" name="Düz Bağlayıcı 3">
            <a:extLst>
              <a:ext uri="{FF2B5EF4-FFF2-40B4-BE49-F238E27FC236}">
                <a16:creationId xmlns:a16="http://schemas.microsoft.com/office/drawing/2014/main" id="{B39AB65A-7ED9-0AFF-389C-0AD9213A7C68}"/>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B61B5E85-4117-B548-7DF5-EC0E76B62A7E}"/>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sp>
        <p:nvSpPr>
          <p:cNvPr id="6" name="Metin kutusu 5">
            <a:extLst>
              <a:ext uri="{FF2B5EF4-FFF2-40B4-BE49-F238E27FC236}">
                <a16:creationId xmlns:a16="http://schemas.microsoft.com/office/drawing/2014/main" id="{CDE79ADC-9F9B-31BD-D24D-1E452346FFC9}"/>
              </a:ext>
            </a:extLst>
          </p:cNvPr>
          <p:cNvSpPr txBox="1"/>
          <p:nvPr/>
        </p:nvSpPr>
        <p:spPr>
          <a:xfrm>
            <a:off x="757492" y="2432114"/>
            <a:ext cx="8772015" cy="3970318"/>
          </a:xfrm>
          <a:prstGeom prst="rect">
            <a:avLst/>
          </a:prstGeom>
          <a:noFill/>
        </p:spPr>
        <p:txBody>
          <a:bodyPr wrap="square">
            <a:spAutoFit/>
          </a:bodyPr>
          <a:lstStyle/>
          <a:p>
            <a:pPr algn="just"/>
            <a:r>
              <a:rPr lang="tr-TR" sz="2800" dirty="0">
                <a:solidFill>
                  <a:schemeClr val="bg1"/>
                </a:solidFill>
                <a:latin typeface="+mj-lt"/>
              </a:rPr>
              <a:t>Daha önce bir BGB ile ihraç edildikten sonra geri gelen eşyanın gümrük işlemlerinde </a:t>
            </a:r>
            <a:r>
              <a:rPr lang="tr-TR" sz="2800" dirty="0">
                <a:solidFill>
                  <a:srgbClr val="C5A261"/>
                </a:solidFill>
                <a:latin typeface="+mj-lt"/>
              </a:rPr>
              <a:t>GGE muafiyet kodu </a:t>
            </a:r>
            <a:r>
              <a:rPr lang="tr-TR" sz="2800" dirty="0">
                <a:solidFill>
                  <a:schemeClr val="bg1"/>
                </a:solidFill>
                <a:latin typeface="+mj-lt"/>
              </a:rPr>
              <a:t>kullanılmaktadır.</a:t>
            </a:r>
          </a:p>
          <a:p>
            <a:pPr algn="just"/>
            <a:endParaRPr lang="tr-TR" sz="2800" dirty="0">
              <a:solidFill>
                <a:schemeClr val="bg1"/>
              </a:solidFill>
              <a:latin typeface="+mj-lt"/>
            </a:endParaRPr>
          </a:p>
          <a:p>
            <a:pPr algn="just"/>
            <a:r>
              <a:rPr lang="tr-TR" sz="2800" dirty="0">
                <a:solidFill>
                  <a:schemeClr val="bg1"/>
                </a:solidFill>
                <a:latin typeface="+mj-lt"/>
              </a:rPr>
              <a:t>GGE muafiyet kodunun BGB’de kullanılabilmesi için </a:t>
            </a:r>
            <a:r>
              <a:rPr lang="tr-TR" sz="2800" dirty="0">
                <a:solidFill>
                  <a:srgbClr val="C5A261"/>
                </a:solidFill>
                <a:latin typeface="+mj-lt"/>
              </a:rPr>
              <a:t>eşya sahibi tarafından </a:t>
            </a:r>
            <a:r>
              <a:rPr lang="tr-TR" sz="2800" dirty="0">
                <a:solidFill>
                  <a:schemeClr val="bg1"/>
                </a:solidFill>
                <a:latin typeface="+mj-lt"/>
              </a:rPr>
              <a:t>Tek Pencere Sistemi üzerinden </a:t>
            </a:r>
            <a:r>
              <a:rPr lang="tr-TR" sz="2800" dirty="0">
                <a:solidFill>
                  <a:srgbClr val="C5A261"/>
                </a:solidFill>
                <a:latin typeface="+mj-lt"/>
              </a:rPr>
              <a:t>Geri Gelen Eşya başvurusu </a:t>
            </a:r>
            <a:r>
              <a:rPr lang="tr-TR" sz="2800" dirty="0">
                <a:solidFill>
                  <a:schemeClr val="bg1"/>
                </a:solidFill>
                <a:latin typeface="+mj-lt"/>
              </a:rPr>
              <a:t>yapılarak</a:t>
            </a:r>
            <a:r>
              <a:rPr lang="tr-TR" sz="2800" dirty="0">
                <a:solidFill>
                  <a:srgbClr val="C5A261"/>
                </a:solidFill>
                <a:latin typeface="+mj-lt"/>
              </a:rPr>
              <a:t> 0996 kodlu «TPS-HMB-BGB-Geri Gelen Eşya Belgesi» </a:t>
            </a:r>
            <a:r>
              <a:rPr lang="tr-TR" sz="2800" dirty="0">
                <a:solidFill>
                  <a:schemeClr val="bg1"/>
                </a:solidFill>
                <a:latin typeface="+mj-lt"/>
              </a:rPr>
              <a:t>alınması gerekmektedir.</a:t>
            </a:r>
          </a:p>
        </p:txBody>
      </p:sp>
      <p:pic>
        <p:nvPicPr>
          <p:cNvPr id="21" name="Grafik 20" descr="Dizüstü Bilgisayar düz dolguyla">
            <a:extLst>
              <a:ext uri="{FF2B5EF4-FFF2-40B4-BE49-F238E27FC236}">
                <a16:creationId xmlns:a16="http://schemas.microsoft.com/office/drawing/2014/main" id="{155DBA3B-880F-E861-2B83-5BC73F1258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4510" y="7000961"/>
            <a:ext cx="1436657" cy="1436657"/>
          </a:xfrm>
          <a:prstGeom prst="rect">
            <a:avLst/>
          </a:prstGeom>
        </p:spPr>
      </p:pic>
      <p:pic>
        <p:nvPicPr>
          <p:cNvPr id="23" name="Grafik 22" descr="Belge düz dolguyla">
            <a:extLst>
              <a:ext uri="{FF2B5EF4-FFF2-40B4-BE49-F238E27FC236}">
                <a16:creationId xmlns:a16="http://schemas.microsoft.com/office/drawing/2014/main" id="{706C71C8-95EB-D76F-7FB9-41CD01FE666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14236" y="7068962"/>
            <a:ext cx="1255337" cy="1255337"/>
          </a:xfrm>
          <a:prstGeom prst="rect">
            <a:avLst/>
          </a:prstGeom>
        </p:spPr>
      </p:pic>
      <p:pic>
        <p:nvPicPr>
          <p:cNvPr id="25" name="Grafik 24" descr="Çizgi ok: Düz düz dolguyla">
            <a:extLst>
              <a:ext uri="{FF2B5EF4-FFF2-40B4-BE49-F238E27FC236}">
                <a16:creationId xmlns:a16="http://schemas.microsoft.com/office/drawing/2014/main" id="{8B8985DE-64AC-FEE4-E3C9-746408C416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0">
            <a:off x="3018328" y="7409899"/>
            <a:ext cx="914400" cy="914400"/>
          </a:xfrm>
          <a:prstGeom prst="rect">
            <a:avLst/>
          </a:prstGeom>
        </p:spPr>
      </p:pic>
      <p:pic>
        <p:nvPicPr>
          <p:cNvPr id="26" name="Grafik 25" descr="Çizgi ok: Düz düz dolguyla">
            <a:extLst>
              <a:ext uri="{FF2B5EF4-FFF2-40B4-BE49-F238E27FC236}">
                <a16:creationId xmlns:a16="http://schemas.microsoft.com/office/drawing/2014/main" id="{149C41D0-14B6-B105-6B70-8544209DE9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0">
            <a:off x="6354269" y="7409899"/>
            <a:ext cx="914400" cy="914400"/>
          </a:xfrm>
          <a:prstGeom prst="rect">
            <a:avLst/>
          </a:prstGeom>
        </p:spPr>
      </p:pic>
      <p:pic>
        <p:nvPicPr>
          <p:cNvPr id="27" name="Grafik 26" descr="Belge düz dolguyla">
            <a:extLst>
              <a:ext uri="{FF2B5EF4-FFF2-40B4-BE49-F238E27FC236}">
                <a16:creationId xmlns:a16="http://schemas.microsoft.com/office/drawing/2014/main" id="{C2503FB7-0E55-7E0C-29A4-4F9F7CD25F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36104" y="7158522"/>
            <a:ext cx="1210023" cy="1210023"/>
          </a:xfrm>
          <a:prstGeom prst="rect">
            <a:avLst/>
          </a:prstGeom>
        </p:spPr>
      </p:pic>
      <p:pic>
        <p:nvPicPr>
          <p:cNvPr id="29" name="Grafik 28" descr="Onay işareti düz dolguyla">
            <a:extLst>
              <a:ext uri="{FF2B5EF4-FFF2-40B4-BE49-F238E27FC236}">
                <a16:creationId xmlns:a16="http://schemas.microsoft.com/office/drawing/2014/main" id="{242FFB83-6A2E-9B44-2816-201D0AEBD08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58364" y="7597019"/>
            <a:ext cx="914400" cy="914400"/>
          </a:xfrm>
          <a:prstGeom prst="rect">
            <a:avLst/>
          </a:prstGeom>
        </p:spPr>
      </p:pic>
    </p:spTree>
    <p:extLst>
      <p:ext uri="{BB962C8B-B14F-4D97-AF65-F5344CB8AC3E}">
        <p14:creationId xmlns:p14="http://schemas.microsoft.com/office/powerpoint/2010/main" val="3060596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D4100EFB-C598-EAE4-6639-F775BE4F6CF1}"/>
              </a:ext>
            </a:extLst>
          </p:cNvPr>
          <p:cNvSpPr txBox="1"/>
          <p:nvPr/>
        </p:nvSpPr>
        <p:spPr>
          <a:xfrm>
            <a:off x="229500" y="410231"/>
            <a:ext cx="5933305" cy="1015663"/>
          </a:xfrm>
          <a:prstGeom prst="rect">
            <a:avLst/>
          </a:prstGeom>
          <a:noFill/>
        </p:spPr>
        <p:txBody>
          <a:bodyPr wrap="square" rtlCol="0">
            <a:spAutoFit/>
          </a:bodyPr>
          <a:lstStyle/>
          <a:p>
            <a:r>
              <a:rPr lang="tr-TR" sz="3000" b="1" dirty="0">
                <a:solidFill>
                  <a:srgbClr val="D8AD65"/>
                </a:solidFill>
                <a:latin typeface="+mj-lt"/>
              </a:rPr>
              <a:t>BGB GERİ GELEN EŞYA – GGE MUAFİYET KODU</a:t>
            </a:r>
          </a:p>
        </p:txBody>
      </p:sp>
      <p:pic>
        <p:nvPicPr>
          <p:cNvPr id="3" name="Resim 2">
            <a:extLst>
              <a:ext uri="{FF2B5EF4-FFF2-40B4-BE49-F238E27FC236}">
                <a16:creationId xmlns:a16="http://schemas.microsoft.com/office/drawing/2014/main" id="{63BFCE42-CB16-BA64-B747-52D6283BE53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cxnSp>
        <p:nvCxnSpPr>
          <p:cNvPr id="4" name="Düz Bağlayıcı 3">
            <a:extLst>
              <a:ext uri="{FF2B5EF4-FFF2-40B4-BE49-F238E27FC236}">
                <a16:creationId xmlns:a16="http://schemas.microsoft.com/office/drawing/2014/main" id="{C3552A03-C5D6-B7AE-D7A9-54097C653840}"/>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174A61C0-F5EE-75B1-CDD5-15014E199BB1}"/>
              </a:ext>
            </a:extLst>
          </p:cNvPr>
          <p:cNvSpPr txBox="1"/>
          <p:nvPr/>
        </p:nvSpPr>
        <p:spPr>
          <a:xfrm>
            <a:off x="3018328" y="9791230"/>
            <a:ext cx="4712508"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sp>
        <p:nvSpPr>
          <p:cNvPr id="7" name="Metin kutusu 6">
            <a:extLst>
              <a:ext uri="{FF2B5EF4-FFF2-40B4-BE49-F238E27FC236}">
                <a16:creationId xmlns:a16="http://schemas.microsoft.com/office/drawing/2014/main" id="{9243E840-6557-46E0-909B-5F10998F1BA2}"/>
              </a:ext>
            </a:extLst>
          </p:cNvPr>
          <p:cNvSpPr txBox="1"/>
          <p:nvPr/>
        </p:nvSpPr>
        <p:spPr>
          <a:xfrm>
            <a:off x="777231" y="4623878"/>
            <a:ext cx="8732537" cy="3970318"/>
          </a:xfrm>
          <a:prstGeom prst="rect">
            <a:avLst/>
          </a:prstGeom>
          <a:noFill/>
        </p:spPr>
        <p:txBody>
          <a:bodyPr wrap="square">
            <a:spAutoFit/>
          </a:bodyPr>
          <a:lstStyle/>
          <a:p>
            <a:pPr algn="just"/>
            <a:r>
              <a:rPr lang="tr-TR" sz="2800" dirty="0">
                <a:solidFill>
                  <a:schemeClr val="bg1"/>
                </a:solidFill>
                <a:latin typeface="+mj-lt"/>
              </a:rPr>
              <a:t>Tek Pencere Sistemine, E-Devlet üzerinden </a:t>
            </a:r>
            <a:r>
              <a:rPr lang="tr-TR" sz="2800" dirty="0">
                <a:solidFill>
                  <a:srgbClr val="C5A261"/>
                </a:solidFill>
                <a:latin typeface="+mj-lt"/>
              </a:rPr>
              <a:t>https://www.turkiye.gov.tr/gumruk-ve-ticaret-tek-pencere </a:t>
            </a:r>
            <a:r>
              <a:rPr lang="tr-TR" sz="2800" dirty="0">
                <a:solidFill>
                  <a:srgbClr val="FFFFFF"/>
                </a:solidFill>
                <a:latin typeface="+mj-lt"/>
              </a:rPr>
              <a:t>linki</a:t>
            </a:r>
            <a:r>
              <a:rPr lang="tr-TR" sz="2800" dirty="0">
                <a:solidFill>
                  <a:srgbClr val="C5A261"/>
                </a:solidFill>
                <a:latin typeface="+mj-lt"/>
              </a:rPr>
              <a:t> </a:t>
            </a:r>
            <a:r>
              <a:rPr lang="tr-TR" sz="2800" dirty="0">
                <a:solidFill>
                  <a:srgbClr val="FFFFFF"/>
                </a:solidFill>
                <a:latin typeface="+mj-lt"/>
              </a:rPr>
              <a:t>aracılığıyla</a:t>
            </a:r>
            <a:r>
              <a:rPr lang="tr-TR" sz="2800" dirty="0">
                <a:solidFill>
                  <a:srgbClr val="C5A261"/>
                </a:solidFill>
                <a:latin typeface="+mj-lt"/>
              </a:rPr>
              <a:t> </a:t>
            </a:r>
            <a:r>
              <a:rPr lang="tr-TR" sz="2800" dirty="0">
                <a:solidFill>
                  <a:schemeClr val="bg1"/>
                </a:solidFill>
                <a:latin typeface="+mj-lt"/>
              </a:rPr>
              <a:t>giriş yapılmaktadır.</a:t>
            </a:r>
          </a:p>
          <a:p>
            <a:pPr algn="just"/>
            <a:endParaRPr lang="tr-TR" sz="2800" dirty="0">
              <a:solidFill>
                <a:schemeClr val="bg1"/>
              </a:solidFill>
              <a:latin typeface="+mj-lt"/>
            </a:endParaRPr>
          </a:p>
          <a:p>
            <a:pPr algn="just"/>
            <a:endParaRPr lang="tr-TR" sz="2800" dirty="0">
              <a:solidFill>
                <a:schemeClr val="bg1"/>
              </a:solidFill>
              <a:latin typeface="+mj-lt"/>
            </a:endParaRPr>
          </a:p>
          <a:p>
            <a:pPr algn="just"/>
            <a:r>
              <a:rPr lang="tr-TR" sz="2800" dirty="0">
                <a:solidFill>
                  <a:schemeClr val="bg1"/>
                </a:solidFill>
                <a:latin typeface="+mj-lt"/>
              </a:rPr>
              <a:t>Başvuru ekranında “Beyanname Numarası” alanına ilgili BGB’nin ithalat beyannamesi ve ilişkili olduğu ihracat beyannamesi numaraları ile diğer alanlar doldurulmaktadır.</a:t>
            </a:r>
          </a:p>
        </p:txBody>
      </p:sp>
      <p:grpSp>
        <p:nvGrpSpPr>
          <p:cNvPr id="8" name="그룹 9">
            <a:extLst>
              <a:ext uri="{FF2B5EF4-FFF2-40B4-BE49-F238E27FC236}">
                <a16:creationId xmlns:a16="http://schemas.microsoft.com/office/drawing/2014/main" id="{588FA698-3E39-DD12-367D-324259C8EA2D}"/>
              </a:ext>
            </a:extLst>
          </p:cNvPr>
          <p:cNvGrpSpPr/>
          <p:nvPr/>
        </p:nvGrpSpPr>
        <p:grpSpPr>
          <a:xfrm>
            <a:off x="1490243" y="2265521"/>
            <a:ext cx="1331863" cy="1304197"/>
            <a:chOff x="3517627" y="3101123"/>
            <a:chExt cx="1152000" cy="1152000"/>
          </a:xfrm>
        </p:grpSpPr>
        <p:sp>
          <p:nvSpPr>
            <p:cNvPr id="9" name="Oval 10">
              <a:extLst>
                <a:ext uri="{FF2B5EF4-FFF2-40B4-BE49-F238E27FC236}">
                  <a16:creationId xmlns:a16="http://schemas.microsoft.com/office/drawing/2014/main" id="{A3A59FE4-6F4F-8586-A33D-F88AD33119B6}"/>
                </a:ext>
              </a:extLst>
            </p:cNvPr>
            <p:cNvSpPr/>
            <p:nvPr/>
          </p:nvSpPr>
          <p:spPr>
            <a:xfrm rot="10800000">
              <a:off x="3589627" y="3173123"/>
              <a:ext cx="1008000" cy="1008000"/>
            </a:xfrm>
            <a:prstGeom prst="ellipse">
              <a:avLst/>
            </a:prstGeom>
            <a:solidFill>
              <a:srgbClr val="1B2C57">
                <a:alpha val="80000"/>
              </a:srgb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2700" b="0" i="0" u="none" strike="noStrike" kern="0" cap="none" spc="0" normalizeH="0" baseline="0" noProof="0">
                <a:ln>
                  <a:noFill/>
                </a:ln>
                <a:solidFill>
                  <a:prstClr val="black">
                    <a:lumMod val="75000"/>
                    <a:lumOff val="25000"/>
                  </a:prstClr>
                </a:solidFill>
                <a:effectLst/>
                <a:uLnTx/>
                <a:uFillTx/>
                <a:latin typeface="Arial"/>
                <a:cs typeface="+mn-cs"/>
              </a:endParaRPr>
            </a:p>
          </p:txBody>
        </p:sp>
        <p:sp>
          <p:nvSpPr>
            <p:cNvPr id="10" name="타원 58">
              <a:extLst>
                <a:ext uri="{FF2B5EF4-FFF2-40B4-BE49-F238E27FC236}">
                  <a16:creationId xmlns:a16="http://schemas.microsoft.com/office/drawing/2014/main" id="{642CCAC6-5204-2A18-EE3E-D2EED0CDA701}"/>
                </a:ext>
              </a:extLst>
            </p:cNvPr>
            <p:cNvSpPr/>
            <p:nvPr/>
          </p:nvSpPr>
          <p:spPr>
            <a:xfrm rot="10800000">
              <a:off x="3517627" y="3101123"/>
              <a:ext cx="1152000" cy="1152000"/>
            </a:xfrm>
            <a:prstGeom prst="ellipse">
              <a:avLst/>
            </a:prstGeom>
            <a:noFill/>
            <a:ln w="19050" cap="flat" cmpd="sng" algn="ctr">
              <a:solidFill>
                <a:sysClr val="windowText" lastClr="000000">
                  <a:lumMod val="50000"/>
                  <a:lumOff val="50000"/>
                </a:sysClr>
              </a:solidFill>
              <a:prstDash val="sysDot"/>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lumMod val="75000"/>
                    <a:lumOff val="25000"/>
                  </a:prstClr>
                </a:solidFill>
                <a:effectLst/>
                <a:uLnTx/>
                <a:uFillTx/>
                <a:latin typeface="Arial"/>
                <a:cs typeface="+mn-cs"/>
              </a:endParaRPr>
            </a:p>
          </p:txBody>
        </p:sp>
      </p:grpSp>
      <p:pic>
        <p:nvPicPr>
          <p:cNvPr id="11" name="Grafik 95" descr="Programcı dişi ana hat">
            <a:extLst>
              <a:ext uri="{FF2B5EF4-FFF2-40B4-BE49-F238E27FC236}">
                <a16:creationId xmlns:a16="http://schemas.microsoft.com/office/drawing/2014/main" id="{DE47C2FB-08C9-E7DF-4AD8-5B4B4F26076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784612" y="2557914"/>
            <a:ext cx="719410" cy="719410"/>
          </a:xfrm>
          <a:prstGeom prst="rect">
            <a:avLst/>
          </a:prstGeom>
        </p:spPr>
      </p:pic>
      <p:grpSp>
        <p:nvGrpSpPr>
          <p:cNvPr id="12" name="Google Shape;6301;p81">
            <a:extLst>
              <a:ext uri="{FF2B5EF4-FFF2-40B4-BE49-F238E27FC236}">
                <a16:creationId xmlns:a16="http://schemas.microsoft.com/office/drawing/2014/main" id="{A3AA426A-85EB-2E66-0B90-6A9F9F5285A7}"/>
              </a:ext>
            </a:extLst>
          </p:cNvPr>
          <p:cNvGrpSpPr/>
          <p:nvPr/>
        </p:nvGrpSpPr>
        <p:grpSpPr>
          <a:xfrm>
            <a:off x="1188495" y="1754113"/>
            <a:ext cx="1935356" cy="2403773"/>
            <a:chOff x="4726189" y="1330310"/>
            <a:chExt cx="62414" cy="71615"/>
          </a:xfrm>
        </p:grpSpPr>
        <p:sp>
          <p:nvSpPr>
            <p:cNvPr id="13" name="Google Shape;6302;p81">
              <a:extLst>
                <a:ext uri="{FF2B5EF4-FFF2-40B4-BE49-F238E27FC236}">
                  <a16:creationId xmlns:a16="http://schemas.microsoft.com/office/drawing/2014/main" id="{0A24AABC-CE39-4B4B-AF41-D2E8F78DEC0E}"/>
                </a:ext>
              </a:extLst>
            </p:cNvPr>
            <p:cNvSpPr/>
            <p:nvPr/>
          </p:nvSpPr>
          <p:spPr>
            <a:xfrm>
              <a:off x="4726189" y="1330310"/>
              <a:ext cx="36450" cy="33200"/>
            </a:xfrm>
            <a:custGeom>
              <a:avLst/>
              <a:gdLst/>
              <a:ahLst/>
              <a:cxnLst/>
              <a:rect l="l" t="t" r="r" b="b"/>
              <a:pathLst>
                <a:path w="1458" h="1328" extrusionOk="0">
                  <a:moveTo>
                    <a:pt x="1047" y="1"/>
                  </a:moveTo>
                  <a:lnTo>
                    <a:pt x="1047" y="188"/>
                  </a:lnTo>
                  <a:cubicBezTo>
                    <a:pt x="484" y="289"/>
                    <a:pt x="51" y="758"/>
                    <a:pt x="1" y="1328"/>
                  </a:cubicBezTo>
                  <a:lnTo>
                    <a:pt x="477" y="1328"/>
                  </a:lnTo>
                  <a:cubicBezTo>
                    <a:pt x="527" y="1018"/>
                    <a:pt x="751" y="765"/>
                    <a:pt x="1047" y="679"/>
                  </a:cubicBezTo>
                  <a:lnTo>
                    <a:pt x="1047" y="845"/>
                  </a:lnTo>
                  <a:lnTo>
                    <a:pt x="1458" y="433"/>
                  </a:lnTo>
                  <a:lnTo>
                    <a:pt x="1047" y="1"/>
                  </a:lnTo>
                  <a:close/>
                </a:path>
              </a:pathLst>
            </a:custGeom>
            <a:solidFill>
              <a:srgbClr val="A5B7C6"/>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4" name="Google Shape;6303;p81">
              <a:extLst>
                <a:ext uri="{FF2B5EF4-FFF2-40B4-BE49-F238E27FC236}">
                  <a16:creationId xmlns:a16="http://schemas.microsoft.com/office/drawing/2014/main" id="{1B2BA0A2-B4BB-B345-77FB-AA171DC03449}"/>
                </a:ext>
              </a:extLst>
            </p:cNvPr>
            <p:cNvSpPr/>
            <p:nvPr/>
          </p:nvSpPr>
          <p:spPr>
            <a:xfrm>
              <a:off x="4752153" y="1368550"/>
              <a:ext cx="36450" cy="33375"/>
            </a:xfrm>
            <a:custGeom>
              <a:avLst/>
              <a:gdLst/>
              <a:ahLst/>
              <a:cxnLst/>
              <a:rect l="l" t="t" r="r" b="b"/>
              <a:pathLst>
                <a:path w="1458" h="1335" extrusionOk="0">
                  <a:moveTo>
                    <a:pt x="974" y="0"/>
                  </a:moveTo>
                  <a:cubicBezTo>
                    <a:pt x="931" y="311"/>
                    <a:pt x="707" y="570"/>
                    <a:pt x="404" y="657"/>
                  </a:cubicBezTo>
                  <a:lnTo>
                    <a:pt x="404" y="491"/>
                  </a:lnTo>
                  <a:lnTo>
                    <a:pt x="0" y="902"/>
                  </a:lnTo>
                  <a:lnTo>
                    <a:pt x="404" y="1335"/>
                  </a:lnTo>
                  <a:lnTo>
                    <a:pt x="404" y="1140"/>
                  </a:lnTo>
                  <a:cubicBezTo>
                    <a:pt x="967" y="1039"/>
                    <a:pt x="1400" y="577"/>
                    <a:pt x="1457" y="0"/>
                  </a:cubicBezTo>
                  <a:close/>
                </a:path>
              </a:pathLst>
            </a:custGeom>
            <a:solidFill>
              <a:schemeClr val="accent5">
                <a:lumMod val="40000"/>
                <a:lumOff val="60000"/>
              </a:schemeClr>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grpSp>
      <p:sp>
        <p:nvSpPr>
          <p:cNvPr id="15" name="TextBox 12">
            <a:extLst>
              <a:ext uri="{FF2B5EF4-FFF2-40B4-BE49-F238E27FC236}">
                <a16:creationId xmlns:a16="http://schemas.microsoft.com/office/drawing/2014/main" id="{2C57D7E9-73B4-9A28-E3EA-059F2F1DE802}"/>
              </a:ext>
            </a:extLst>
          </p:cNvPr>
          <p:cNvSpPr txBox="1"/>
          <p:nvPr/>
        </p:nvSpPr>
        <p:spPr>
          <a:xfrm>
            <a:off x="3995893" y="2575981"/>
            <a:ext cx="2304043" cy="1107996"/>
          </a:xfrm>
          <a:prstGeom prst="rect">
            <a:avLst/>
          </a:prstGeom>
          <a:noFill/>
          <a:ln>
            <a:solidFill>
              <a:srgbClr val="C5A261"/>
            </a:solidFill>
          </a:ln>
        </p:spPr>
        <p:txBody>
          <a:bodyPr wrap="square" rtlCol="0">
            <a:spAutoFit/>
          </a:bodyPr>
          <a:lstStyle/>
          <a:p>
            <a:pPr algn="ctr"/>
            <a:r>
              <a:rPr lang="tr-TR" sz="2200" b="1" dirty="0">
                <a:solidFill>
                  <a:schemeClr val="bg1"/>
                </a:solidFill>
                <a:latin typeface="Myriad Pro" panose="020B0503030403020204" pitchFamily="34" charset="0"/>
              </a:rPr>
              <a:t>TPS BAŞVURUSU NASIL YAPILIR?</a:t>
            </a:r>
          </a:p>
        </p:txBody>
      </p:sp>
      <p:grpSp>
        <p:nvGrpSpPr>
          <p:cNvPr id="16" name="Google Shape;6375;p81">
            <a:extLst>
              <a:ext uri="{FF2B5EF4-FFF2-40B4-BE49-F238E27FC236}">
                <a16:creationId xmlns:a16="http://schemas.microsoft.com/office/drawing/2014/main" id="{33E5BBA0-1262-C1AB-E69A-08E299D9820A}"/>
              </a:ext>
            </a:extLst>
          </p:cNvPr>
          <p:cNvGrpSpPr/>
          <p:nvPr/>
        </p:nvGrpSpPr>
        <p:grpSpPr>
          <a:xfrm>
            <a:off x="6803293" y="2898378"/>
            <a:ext cx="376216" cy="356614"/>
            <a:chOff x="4811425" y="2065025"/>
            <a:chExt cx="41500" cy="44200"/>
          </a:xfrm>
        </p:grpSpPr>
        <p:sp>
          <p:nvSpPr>
            <p:cNvPr id="17" name="Google Shape;6376;p81">
              <a:extLst>
                <a:ext uri="{FF2B5EF4-FFF2-40B4-BE49-F238E27FC236}">
                  <a16:creationId xmlns:a16="http://schemas.microsoft.com/office/drawing/2014/main" id="{ED9AE182-0AA6-AFA1-E4D5-4DFD665F77A3}"/>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solidFill>
              <a:srgbClr val="869FB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6377;p81">
              <a:extLst>
                <a:ext uri="{FF2B5EF4-FFF2-40B4-BE49-F238E27FC236}">
                  <a16:creationId xmlns:a16="http://schemas.microsoft.com/office/drawing/2014/main" id="{9D2B7D9A-7B60-F767-B144-7661B194F045}"/>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solidFill>
              <a:srgbClr val="869FB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9" name="Dikdörtgen 18">
            <a:extLst>
              <a:ext uri="{FF2B5EF4-FFF2-40B4-BE49-F238E27FC236}">
                <a16:creationId xmlns:a16="http://schemas.microsoft.com/office/drawing/2014/main" id="{95A33534-C90F-3009-7D7D-20D0F0F53EED}"/>
              </a:ext>
            </a:extLst>
          </p:cNvPr>
          <p:cNvSpPr/>
          <p:nvPr/>
        </p:nvSpPr>
        <p:spPr>
          <a:xfrm>
            <a:off x="7308935" y="2763878"/>
            <a:ext cx="1935355" cy="553998"/>
          </a:xfrm>
          <a:prstGeom prst="rect">
            <a:avLst/>
          </a:prstGeom>
        </p:spPr>
        <p:txBody>
          <a:bodyPr wrap="square">
            <a:spAutoFit/>
          </a:bodyPr>
          <a:lstStyle/>
          <a:p>
            <a:pPr algn="ctr" defTabSz="1219170" latinLnBrk="1"/>
            <a:r>
              <a:rPr lang="tr-TR" altLang="ko-KR" sz="3000" dirty="0">
                <a:solidFill>
                  <a:schemeClr val="bg1"/>
                </a:solidFill>
                <a:cs typeface="Arial" pitchFamily="34" charset="0"/>
              </a:rPr>
              <a:t>E-Devlet</a:t>
            </a:r>
            <a:endParaRPr lang="en-US" altLang="ko-KR" sz="3000" dirty="0">
              <a:solidFill>
                <a:schemeClr val="bg1"/>
              </a:solidFill>
              <a:cs typeface="Arial" pitchFamily="34" charset="0"/>
            </a:endParaRPr>
          </a:p>
        </p:txBody>
      </p:sp>
    </p:spTree>
    <p:extLst>
      <p:ext uri="{BB962C8B-B14F-4D97-AF65-F5344CB8AC3E}">
        <p14:creationId xmlns:p14="http://schemas.microsoft.com/office/powerpoint/2010/main" val="2664464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B63B929-C114-CA35-B057-6A89C8356F19}"/>
              </a:ext>
            </a:extLst>
          </p:cNvPr>
          <p:cNvSpPr txBox="1"/>
          <p:nvPr/>
        </p:nvSpPr>
        <p:spPr>
          <a:xfrm>
            <a:off x="763732" y="2293222"/>
            <a:ext cx="8759536" cy="2677656"/>
          </a:xfrm>
          <a:prstGeom prst="rect">
            <a:avLst/>
          </a:prstGeom>
          <a:noFill/>
        </p:spPr>
        <p:txBody>
          <a:bodyPr wrap="square">
            <a:spAutoFit/>
          </a:bodyPr>
          <a:lstStyle/>
          <a:p>
            <a:pPr algn="just"/>
            <a:r>
              <a:rPr lang="tr-TR" sz="2800" dirty="0">
                <a:solidFill>
                  <a:schemeClr val="bg1"/>
                </a:solidFill>
                <a:latin typeface="+mj-lt"/>
              </a:rPr>
              <a:t>Başvurunun tamamlanmasının ardından bilgiler Hazine ve Maliye Bakanlığına iletilmektedir. Anılan Bakanlıkça yapılan inceleme sonucunda </a:t>
            </a:r>
            <a:r>
              <a:rPr lang="tr-TR" sz="2800" dirty="0">
                <a:solidFill>
                  <a:srgbClr val="C5A261"/>
                </a:solidFill>
                <a:latin typeface="+mj-lt"/>
              </a:rPr>
              <a:t>"KDV İadesinden Yararlandı" </a:t>
            </a:r>
            <a:r>
              <a:rPr lang="tr-TR" sz="2800" dirty="0">
                <a:solidFill>
                  <a:schemeClr val="bg1"/>
                </a:solidFill>
                <a:latin typeface="+mj-lt"/>
              </a:rPr>
              <a:t>veya </a:t>
            </a:r>
            <a:r>
              <a:rPr lang="tr-TR" sz="2800" dirty="0">
                <a:solidFill>
                  <a:srgbClr val="C5A261"/>
                </a:solidFill>
                <a:latin typeface="+mj-lt"/>
              </a:rPr>
              <a:t>"KDV İadesinden Yararlanmadı" </a:t>
            </a:r>
            <a:r>
              <a:rPr lang="tr-TR" sz="2800" dirty="0">
                <a:solidFill>
                  <a:schemeClr val="bg1"/>
                </a:solidFill>
                <a:latin typeface="+mj-lt"/>
              </a:rPr>
              <a:t>cevaplarını içeren </a:t>
            </a:r>
            <a:r>
              <a:rPr lang="tr-TR" sz="2800" dirty="0">
                <a:solidFill>
                  <a:srgbClr val="C5A261"/>
                </a:solidFill>
                <a:latin typeface="+mj-lt"/>
              </a:rPr>
              <a:t>0996 kodlu</a:t>
            </a:r>
            <a:r>
              <a:rPr lang="tr-TR" sz="2800" dirty="0">
                <a:solidFill>
                  <a:schemeClr val="bg1"/>
                </a:solidFill>
                <a:latin typeface="+mj-lt"/>
              </a:rPr>
              <a:t> belgeye ilişkin olarak </a:t>
            </a:r>
            <a:r>
              <a:rPr lang="tr-TR" sz="2800" dirty="0">
                <a:solidFill>
                  <a:srgbClr val="C5A261"/>
                </a:solidFill>
                <a:latin typeface="+mj-lt"/>
              </a:rPr>
              <a:t>23 haneli TPS ID </a:t>
            </a:r>
            <a:r>
              <a:rPr lang="tr-TR" sz="2800" dirty="0">
                <a:solidFill>
                  <a:schemeClr val="bg1"/>
                </a:solidFill>
                <a:latin typeface="+mj-lt"/>
              </a:rPr>
              <a:t>üretilmektedir.</a:t>
            </a:r>
          </a:p>
        </p:txBody>
      </p:sp>
      <p:sp>
        <p:nvSpPr>
          <p:cNvPr id="4" name="Metin kutusu 3">
            <a:extLst>
              <a:ext uri="{FF2B5EF4-FFF2-40B4-BE49-F238E27FC236}">
                <a16:creationId xmlns:a16="http://schemas.microsoft.com/office/drawing/2014/main" id="{2CD7EA2F-4C39-93F1-6C90-E0FADF7C078F}"/>
              </a:ext>
            </a:extLst>
          </p:cNvPr>
          <p:cNvSpPr txBox="1"/>
          <p:nvPr/>
        </p:nvSpPr>
        <p:spPr>
          <a:xfrm>
            <a:off x="234200" y="418631"/>
            <a:ext cx="6054774" cy="639147"/>
          </a:xfrm>
          <a:prstGeom prst="rect">
            <a:avLst/>
          </a:prstGeom>
          <a:noFill/>
        </p:spPr>
        <p:txBody>
          <a:bodyPr wrap="square" rtlCol="0">
            <a:spAutoFit/>
          </a:bodyPr>
          <a:lstStyle/>
          <a:p>
            <a:r>
              <a:rPr lang="tr-TR" sz="3470" b="1" dirty="0">
                <a:solidFill>
                  <a:srgbClr val="D8AD65"/>
                </a:solidFill>
                <a:latin typeface="+mj-lt"/>
              </a:rPr>
              <a:t>BGB - Geri Gelen Eşya</a:t>
            </a:r>
            <a:endParaRPr lang="tr-TR" sz="3062" b="1" dirty="0">
              <a:solidFill>
                <a:srgbClr val="D8AD65"/>
              </a:solidFill>
              <a:latin typeface="+mj-lt"/>
            </a:endParaRPr>
          </a:p>
        </p:txBody>
      </p:sp>
      <p:pic>
        <p:nvPicPr>
          <p:cNvPr id="5" name="Resim 4">
            <a:extLst>
              <a:ext uri="{FF2B5EF4-FFF2-40B4-BE49-F238E27FC236}">
                <a16:creationId xmlns:a16="http://schemas.microsoft.com/office/drawing/2014/main" id="{DEEC0551-3C9C-1785-6498-69C9BB756BB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cxnSp>
        <p:nvCxnSpPr>
          <p:cNvPr id="6" name="Düz Bağlayıcı 5">
            <a:extLst>
              <a:ext uri="{FF2B5EF4-FFF2-40B4-BE49-F238E27FC236}">
                <a16:creationId xmlns:a16="http://schemas.microsoft.com/office/drawing/2014/main" id="{6749A509-3BFB-D761-E72F-DE9B6BB6BF8A}"/>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392531F1-04A8-52C4-D119-922B2B471E0D}"/>
              </a:ext>
            </a:extLst>
          </p:cNvPr>
          <p:cNvSpPr txBox="1"/>
          <p:nvPr/>
        </p:nvSpPr>
        <p:spPr>
          <a:xfrm>
            <a:off x="3018328" y="9791230"/>
            <a:ext cx="4712508"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grpSp>
        <p:nvGrpSpPr>
          <p:cNvPr id="8" name="그룹 9">
            <a:extLst>
              <a:ext uri="{FF2B5EF4-FFF2-40B4-BE49-F238E27FC236}">
                <a16:creationId xmlns:a16="http://schemas.microsoft.com/office/drawing/2014/main" id="{C2430DEE-7ECD-496C-B382-E291D2A0D64F}"/>
              </a:ext>
            </a:extLst>
          </p:cNvPr>
          <p:cNvGrpSpPr/>
          <p:nvPr/>
        </p:nvGrpSpPr>
        <p:grpSpPr>
          <a:xfrm>
            <a:off x="1532041" y="6368755"/>
            <a:ext cx="1598598" cy="1634053"/>
            <a:chOff x="3517627" y="3101123"/>
            <a:chExt cx="1152000" cy="1152000"/>
          </a:xfrm>
        </p:grpSpPr>
        <p:sp>
          <p:nvSpPr>
            <p:cNvPr id="9" name="Oval 10">
              <a:extLst>
                <a:ext uri="{FF2B5EF4-FFF2-40B4-BE49-F238E27FC236}">
                  <a16:creationId xmlns:a16="http://schemas.microsoft.com/office/drawing/2014/main" id="{01D3F408-BEFB-A019-D4E2-A8C50B8E9A6A}"/>
                </a:ext>
              </a:extLst>
            </p:cNvPr>
            <p:cNvSpPr/>
            <p:nvPr/>
          </p:nvSpPr>
          <p:spPr>
            <a:xfrm rot="10800000">
              <a:off x="3589627" y="3173123"/>
              <a:ext cx="1008000" cy="1008000"/>
            </a:xfrm>
            <a:prstGeom prst="ellipse">
              <a:avLst/>
            </a:prstGeom>
            <a:solidFill>
              <a:srgbClr val="C5A261">
                <a:alpha val="80000"/>
              </a:srgb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2700" b="0" i="0" u="none" strike="noStrike" kern="0" cap="none" spc="0" normalizeH="0" baseline="0" noProof="0">
                <a:ln>
                  <a:noFill/>
                </a:ln>
                <a:solidFill>
                  <a:prstClr val="black">
                    <a:lumMod val="75000"/>
                    <a:lumOff val="25000"/>
                  </a:prstClr>
                </a:solidFill>
                <a:effectLst/>
                <a:uLnTx/>
                <a:uFillTx/>
                <a:latin typeface="Arial"/>
                <a:cs typeface="+mn-cs"/>
              </a:endParaRPr>
            </a:p>
          </p:txBody>
        </p:sp>
        <p:sp>
          <p:nvSpPr>
            <p:cNvPr id="10" name="타원 58">
              <a:extLst>
                <a:ext uri="{FF2B5EF4-FFF2-40B4-BE49-F238E27FC236}">
                  <a16:creationId xmlns:a16="http://schemas.microsoft.com/office/drawing/2014/main" id="{4F6A3555-51D7-A59B-6F65-CA4D5EA433D2}"/>
                </a:ext>
              </a:extLst>
            </p:cNvPr>
            <p:cNvSpPr/>
            <p:nvPr/>
          </p:nvSpPr>
          <p:spPr>
            <a:xfrm rot="10800000">
              <a:off x="3517627" y="3101123"/>
              <a:ext cx="1152000" cy="1152000"/>
            </a:xfrm>
            <a:prstGeom prst="ellipse">
              <a:avLst/>
            </a:prstGeom>
            <a:noFill/>
            <a:ln w="19050" cap="flat" cmpd="sng" algn="ctr">
              <a:solidFill>
                <a:sysClr val="windowText" lastClr="000000">
                  <a:lumMod val="50000"/>
                  <a:lumOff val="50000"/>
                </a:sysClr>
              </a:solidFill>
              <a:prstDash val="sysDot"/>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lumMod val="75000"/>
                    <a:lumOff val="25000"/>
                  </a:prstClr>
                </a:solidFill>
                <a:effectLst/>
                <a:uLnTx/>
                <a:uFillTx/>
                <a:latin typeface="Arial"/>
                <a:cs typeface="+mn-cs"/>
              </a:endParaRPr>
            </a:p>
          </p:txBody>
        </p:sp>
      </p:grpSp>
      <p:pic>
        <p:nvPicPr>
          <p:cNvPr id="11" name="Graphic 11" descr="Internet Banking outline">
            <a:extLst>
              <a:ext uri="{FF2B5EF4-FFF2-40B4-BE49-F238E27FC236}">
                <a16:creationId xmlns:a16="http://schemas.microsoft.com/office/drawing/2014/main" id="{DD2D8FD8-9013-C4CD-DDC5-EC9FEC902B24}"/>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59000"/>
                    </a14:imgEffect>
                  </a14:imgLayer>
                </a14:imgProps>
              </a:ext>
              <a:ext uri="{28A0092B-C50C-407E-A947-70E740481C1C}">
                <a14:useLocalDpi xmlns:a14="http://schemas.microsoft.com/office/drawing/2010/main" val="0"/>
              </a:ext>
            </a:extLst>
          </a:blip>
          <a:stretch>
            <a:fillRect/>
          </a:stretch>
        </p:blipFill>
        <p:spPr>
          <a:xfrm>
            <a:off x="1923562" y="6800810"/>
            <a:ext cx="815554" cy="815554"/>
          </a:xfrm>
          <a:prstGeom prst="rect">
            <a:avLst/>
          </a:prstGeom>
        </p:spPr>
      </p:pic>
      <p:sp>
        <p:nvSpPr>
          <p:cNvPr id="12" name="TextBox 12">
            <a:extLst>
              <a:ext uri="{FF2B5EF4-FFF2-40B4-BE49-F238E27FC236}">
                <a16:creationId xmlns:a16="http://schemas.microsoft.com/office/drawing/2014/main" id="{44268252-D257-0470-C7F5-B24245B62E06}"/>
              </a:ext>
            </a:extLst>
          </p:cNvPr>
          <p:cNvSpPr txBox="1"/>
          <p:nvPr/>
        </p:nvSpPr>
        <p:spPr>
          <a:xfrm>
            <a:off x="1150374" y="5429745"/>
            <a:ext cx="2329041" cy="830997"/>
          </a:xfrm>
          <a:prstGeom prst="rect">
            <a:avLst/>
          </a:prstGeom>
          <a:noFill/>
        </p:spPr>
        <p:txBody>
          <a:bodyPr wrap="square" rtlCol="0">
            <a:spAutoFit/>
          </a:bodyPr>
          <a:lstStyle/>
          <a:p>
            <a:pPr algn="ctr"/>
            <a:r>
              <a:rPr lang="tr-TR" sz="2400" dirty="0">
                <a:solidFill>
                  <a:schemeClr val="bg1"/>
                </a:solidFill>
              </a:rPr>
              <a:t>Vergi Dairesi değerlendirmesi</a:t>
            </a:r>
          </a:p>
        </p:txBody>
      </p:sp>
      <p:cxnSp>
        <p:nvCxnSpPr>
          <p:cNvPr id="13" name="직선 연결선 63">
            <a:extLst>
              <a:ext uri="{FF2B5EF4-FFF2-40B4-BE49-F238E27FC236}">
                <a16:creationId xmlns:a16="http://schemas.microsoft.com/office/drawing/2014/main" id="{89000832-3715-89FE-83AE-833502A68E65}"/>
              </a:ext>
            </a:extLst>
          </p:cNvPr>
          <p:cNvCxnSpPr>
            <a:cxnSpLocks/>
          </p:cNvCxnSpPr>
          <p:nvPr/>
        </p:nvCxnSpPr>
        <p:spPr>
          <a:xfrm flipH="1">
            <a:off x="3121432" y="7327702"/>
            <a:ext cx="3760966" cy="0"/>
          </a:xfrm>
          <a:prstGeom prst="lin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15" name="Dikdörtgen 14">
            <a:extLst>
              <a:ext uri="{FF2B5EF4-FFF2-40B4-BE49-F238E27FC236}">
                <a16:creationId xmlns:a16="http://schemas.microsoft.com/office/drawing/2014/main" id="{F33B6B19-C3A0-26D2-09C9-22EC89A061CA}"/>
              </a:ext>
            </a:extLst>
          </p:cNvPr>
          <p:cNvSpPr/>
          <p:nvPr/>
        </p:nvSpPr>
        <p:spPr>
          <a:xfrm>
            <a:off x="4127201" y="7098153"/>
            <a:ext cx="1726448" cy="458029"/>
          </a:xfrm>
          <a:prstGeom prst="rect">
            <a:avLst/>
          </a:prstGeom>
          <a:solidFill>
            <a:srgbClr val="C5A26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tr-TR" dirty="0"/>
          </a:p>
        </p:txBody>
      </p:sp>
      <p:sp>
        <p:nvSpPr>
          <p:cNvPr id="16" name="Dikdörtgen 15">
            <a:extLst>
              <a:ext uri="{FF2B5EF4-FFF2-40B4-BE49-F238E27FC236}">
                <a16:creationId xmlns:a16="http://schemas.microsoft.com/office/drawing/2014/main" id="{6ADF2234-83DB-6DDC-AFC8-4413D02201BB}"/>
              </a:ext>
            </a:extLst>
          </p:cNvPr>
          <p:cNvSpPr/>
          <p:nvPr/>
        </p:nvSpPr>
        <p:spPr>
          <a:xfrm>
            <a:off x="4336458" y="7124769"/>
            <a:ext cx="1350947" cy="400110"/>
          </a:xfrm>
          <a:prstGeom prst="rect">
            <a:avLst/>
          </a:prstGeom>
        </p:spPr>
        <p:txBody>
          <a:bodyPr wrap="none">
            <a:spAutoFit/>
          </a:bodyPr>
          <a:lstStyle/>
          <a:p>
            <a:pPr algn="ctr"/>
            <a:r>
              <a:rPr lang="tr-TR" sz="2000" dirty="0">
                <a:solidFill>
                  <a:schemeClr val="bg1"/>
                </a:solidFill>
              </a:rPr>
              <a:t>KDV İADESİ</a:t>
            </a:r>
          </a:p>
        </p:txBody>
      </p:sp>
      <p:cxnSp>
        <p:nvCxnSpPr>
          <p:cNvPr id="17" name="직선 연결선 64">
            <a:extLst>
              <a:ext uri="{FF2B5EF4-FFF2-40B4-BE49-F238E27FC236}">
                <a16:creationId xmlns:a16="http://schemas.microsoft.com/office/drawing/2014/main" id="{AE43CD77-78C8-B060-8D86-AF27DE6AEB6A}"/>
              </a:ext>
            </a:extLst>
          </p:cNvPr>
          <p:cNvCxnSpPr/>
          <p:nvPr/>
        </p:nvCxnSpPr>
        <p:spPr>
          <a:xfrm flipV="1">
            <a:off x="6872107" y="6816122"/>
            <a:ext cx="0" cy="1063343"/>
          </a:xfrm>
          <a:prstGeom prst="lin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19" name="그룹 10">
            <a:extLst>
              <a:ext uri="{FF2B5EF4-FFF2-40B4-BE49-F238E27FC236}">
                <a16:creationId xmlns:a16="http://schemas.microsoft.com/office/drawing/2014/main" id="{4B9F7997-FD27-921B-D2B7-086F7EC76724}"/>
              </a:ext>
            </a:extLst>
          </p:cNvPr>
          <p:cNvGrpSpPr/>
          <p:nvPr/>
        </p:nvGrpSpPr>
        <p:grpSpPr>
          <a:xfrm>
            <a:off x="6179129" y="5491204"/>
            <a:ext cx="1385958" cy="1299188"/>
            <a:chOff x="2208962" y="2141868"/>
            <a:chExt cx="1008000" cy="1008000"/>
          </a:xfrm>
        </p:grpSpPr>
        <p:sp>
          <p:nvSpPr>
            <p:cNvPr id="20" name="Oval 10">
              <a:extLst>
                <a:ext uri="{FF2B5EF4-FFF2-40B4-BE49-F238E27FC236}">
                  <a16:creationId xmlns:a16="http://schemas.microsoft.com/office/drawing/2014/main" id="{1B64C2D1-260C-7D74-73DB-2D8D6632EDA8}"/>
                </a:ext>
              </a:extLst>
            </p:cNvPr>
            <p:cNvSpPr/>
            <p:nvPr/>
          </p:nvSpPr>
          <p:spPr>
            <a:xfrm rot="10800000">
              <a:off x="2280962" y="2213868"/>
              <a:ext cx="864000" cy="864000"/>
            </a:xfrm>
            <a:prstGeom prst="ellipse">
              <a:avLst/>
            </a:prstGeom>
            <a:solidFill>
              <a:schemeClr val="accent2">
                <a:lumMod val="60000"/>
                <a:lumOff val="40000"/>
                <a:alpha val="7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sp>
          <p:nvSpPr>
            <p:cNvPr id="21" name="타원 61">
              <a:extLst>
                <a:ext uri="{FF2B5EF4-FFF2-40B4-BE49-F238E27FC236}">
                  <a16:creationId xmlns:a16="http://schemas.microsoft.com/office/drawing/2014/main" id="{54995E11-4DFF-E295-9B4E-C62298B07225}"/>
                </a:ext>
              </a:extLst>
            </p:cNvPr>
            <p:cNvSpPr/>
            <p:nvPr/>
          </p:nvSpPr>
          <p:spPr>
            <a:xfrm rot="10800000">
              <a:off x="2208962" y="2141868"/>
              <a:ext cx="1008000" cy="1008000"/>
            </a:xfrm>
            <a:prstGeom prst="ellips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grpSp>
      <p:pic>
        <p:nvPicPr>
          <p:cNvPr id="22" name="Grafik 10" descr="Uyarı düz dolguyla">
            <a:extLst>
              <a:ext uri="{FF2B5EF4-FFF2-40B4-BE49-F238E27FC236}">
                <a16:creationId xmlns:a16="http://schemas.microsoft.com/office/drawing/2014/main" id="{2E7B4181-CE63-1891-60CE-AB10BA072E29}"/>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2754" y="5828144"/>
            <a:ext cx="578706" cy="578706"/>
          </a:xfrm>
          <a:prstGeom prst="rect">
            <a:avLst/>
          </a:prstGeom>
        </p:spPr>
      </p:pic>
      <p:sp>
        <p:nvSpPr>
          <p:cNvPr id="23" name="TextBox 14">
            <a:extLst>
              <a:ext uri="{FF2B5EF4-FFF2-40B4-BE49-F238E27FC236}">
                <a16:creationId xmlns:a16="http://schemas.microsoft.com/office/drawing/2014/main" id="{CB099056-A40D-F952-F0C5-2D8C4C6BF886}"/>
              </a:ext>
            </a:extLst>
          </p:cNvPr>
          <p:cNvSpPr txBox="1"/>
          <p:nvPr/>
        </p:nvSpPr>
        <p:spPr>
          <a:xfrm>
            <a:off x="7664084" y="5918457"/>
            <a:ext cx="2086253" cy="461665"/>
          </a:xfrm>
          <a:prstGeom prst="rect">
            <a:avLst/>
          </a:prstGeom>
          <a:noFill/>
        </p:spPr>
        <p:txBody>
          <a:bodyPr wrap="square" rtlCol="0">
            <a:spAutoFit/>
          </a:bodyPr>
          <a:lstStyle/>
          <a:p>
            <a:pPr algn="ctr"/>
            <a:r>
              <a:rPr lang="tr-TR" sz="2400" dirty="0">
                <a:solidFill>
                  <a:schemeClr val="bg1"/>
                </a:solidFill>
              </a:rPr>
              <a:t>Yararlanmadı</a:t>
            </a:r>
            <a:endParaRPr lang="tr-TR" dirty="0">
              <a:solidFill>
                <a:schemeClr val="bg1"/>
              </a:solidFill>
            </a:endParaRPr>
          </a:p>
        </p:txBody>
      </p:sp>
      <p:grpSp>
        <p:nvGrpSpPr>
          <p:cNvPr id="24" name="그룹 12">
            <a:extLst>
              <a:ext uri="{FF2B5EF4-FFF2-40B4-BE49-F238E27FC236}">
                <a16:creationId xmlns:a16="http://schemas.microsoft.com/office/drawing/2014/main" id="{81135DD1-27F1-58FC-568B-AFD64748268E}"/>
              </a:ext>
            </a:extLst>
          </p:cNvPr>
          <p:cNvGrpSpPr/>
          <p:nvPr/>
        </p:nvGrpSpPr>
        <p:grpSpPr>
          <a:xfrm>
            <a:off x="6189419" y="7879465"/>
            <a:ext cx="1385959" cy="1362210"/>
            <a:chOff x="2208962" y="4213211"/>
            <a:chExt cx="1008000" cy="1008000"/>
          </a:xfrm>
        </p:grpSpPr>
        <p:sp>
          <p:nvSpPr>
            <p:cNvPr id="25" name="Oval 10">
              <a:extLst>
                <a:ext uri="{FF2B5EF4-FFF2-40B4-BE49-F238E27FC236}">
                  <a16:creationId xmlns:a16="http://schemas.microsoft.com/office/drawing/2014/main" id="{5F561E84-A7BA-CAC8-2947-319531184EB2}"/>
                </a:ext>
              </a:extLst>
            </p:cNvPr>
            <p:cNvSpPr/>
            <p:nvPr/>
          </p:nvSpPr>
          <p:spPr>
            <a:xfrm rot="10800000">
              <a:off x="2280962" y="4285211"/>
              <a:ext cx="864000" cy="864000"/>
            </a:xfrm>
            <a:prstGeom prst="ellipse">
              <a:avLst/>
            </a:prstGeom>
            <a:solidFill>
              <a:schemeClr val="accent2">
                <a:alpha val="7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2700" b="0" i="0" u="none" strike="noStrike" kern="1200" cap="none" spc="0" normalizeH="0" baseline="0" noProof="0" dirty="0">
                <a:ln>
                  <a:noFill/>
                </a:ln>
                <a:solidFill>
                  <a:prstClr val="black">
                    <a:lumMod val="75000"/>
                    <a:lumOff val="25000"/>
                  </a:prstClr>
                </a:solidFill>
                <a:effectLst/>
                <a:uLnTx/>
                <a:uFillTx/>
                <a:latin typeface="Arial"/>
                <a:cs typeface="+mn-cs"/>
              </a:endParaRPr>
            </a:p>
          </p:txBody>
        </p:sp>
        <p:sp>
          <p:nvSpPr>
            <p:cNvPr id="26" name="타원 59">
              <a:extLst>
                <a:ext uri="{FF2B5EF4-FFF2-40B4-BE49-F238E27FC236}">
                  <a16:creationId xmlns:a16="http://schemas.microsoft.com/office/drawing/2014/main" id="{76C68BE3-8E9F-2A33-2418-7515FBFA53E9}"/>
                </a:ext>
              </a:extLst>
            </p:cNvPr>
            <p:cNvSpPr/>
            <p:nvPr/>
          </p:nvSpPr>
          <p:spPr>
            <a:xfrm rot="10800000">
              <a:off x="2208962" y="4213211"/>
              <a:ext cx="1008000" cy="1008000"/>
            </a:xfrm>
            <a:prstGeom prst="ellips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black">
                    <a:lumMod val="75000"/>
                    <a:lumOff val="25000"/>
                  </a:prstClr>
                </a:solidFill>
                <a:effectLst/>
                <a:uLnTx/>
                <a:uFillTx/>
                <a:latin typeface="Arial"/>
                <a:cs typeface="+mn-cs"/>
              </a:endParaRPr>
            </a:p>
          </p:txBody>
        </p:sp>
      </p:grpSp>
      <p:pic>
        <p:nvPicPr>
          <p:cNvPr id="27" name="Grafik 16">
            <a:extLst>
              <a:ext uri="{FF2B5EF4-FFF2-40B4-BE49-F238E27FC236}">
                <a16:creationId xmlns:a16="http://schemas.microsoft.com/office/drawing/2014/main" id="{257C86A9-AF2E-7A54-9189-12CC9175FEBA}"/>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32423" y="8319707"/>
            <a:ext cx="529037" cy="481726"/>
          </a:xfrm>
          <a:prstGeom prst="rect">
            <a:avLst/>
          </a:prstGeom>
        </p:spPr>
      </p:pic>
      <p:sp>
        <p:nvSpPr>
          <p:cNvPr id="28" name="TextBox 16">
            <a:extLst>
              <a:ext uri="{FF2B5EF4-FFF2-40B4-BE49-F238E27FC236}">
                <a16:creationId xmlns:a16="http://schemas.microsoft.com/office/drawing/2014/main" id="{EB1E77A7-3DB6-5746-B1B0-37AB6664821B}"/>
              </a:ext>
            </a:extLst>
          </p:cNvPr>
          <p:cNvSpPr txBox="1"/>
          <p:nvPr/>
        </p:nvSpPr>
        <p:spPr>
          <a:xfrm>
            <a:off x="7565087" y="8287506"/>
            <a:ext cx="2086253" cy="461665"/>
          </a:xfrm>
          <a:prstGeom prst="rect">
            <a:avLst/>
          </a:prstGeom>
          <a:noFill/>
        </p:spPr>
        <p:txBody>
          <a:bodyPr wrap="square" rtlCol="0">
            <a:spAutoFit/>
          </a:bodyPr>
          <a:lstStyle/>
          <a:p>
            <a:pPr algn="ctr"/>
            <a:r>
              <a:rPr lang="tr-TR" sz="2400" dirty="0">
                <a:solidFill>
                  <a:schemeClr val="bg1"/>
                </a:solidFill>
              </a:rPr>
              <a:t>Yararlandı</a:t>
            </a:r>
            <a:endParaRPr lang="tr-TR" dirty="0">
              <a:solidFill>
                <a:schemeClr val="bg1"/>
              </a:solidFill>
            </a:endParaRPr>
          </a:p>
        </p:txBody>
      </p:sp>
    </p:spTree>
    <p:extLst>
      <p:ext uri="{BB962C8B-B14F-4D97-AF65-F5344CB8AC3E}">
        <p14:creationId xmlns:p14="http://schemas.microsoft.com/office/powerpoint/2010/main" val="1517163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4F022-223B-F197-9612-C3863ECA23D2}"/>
            </a:ext>
          </a:extLst>
        </p:cNvPr>
        <p:cNvGrpSpPr/>
        <p:nvPr/>
      </p:nvGrpSpPr>
      <p:grpSpPr>
        <a:xfrm>
          <a:off x="0" y="0"/>
          <a:ext cx="0" cy="0"/>
          <a:chOff x="0" y="0"/>
          <a:chExt cx="0" cy="0"/>
        </a:xfrm>
      </p:grpSpPr>
      <p:sp>
        <p:nvSpPr>
          <p:cNvPr id="2" name="Metin kutusu 1">
            <a:extLst>
              <a:ext uri="{FF2B5EF4-FFF2-40B4-BE49-F238E27FC236}">
                <a16:creationId xmlns:a16="http://schemas.microsoft.com/office/drawing/2014/main" id="{D925CC1A-4817-8CAB-3AA2-ADF06F586421}"/>
              </a:ext>
            </a:extLst>
          </p:cNvPr>
          <p:cNvSpPr txBox="1"/>
          <p:nvPr/>
        </p:nvSpPr>
        <p:spPr>
          <a:xfrm>
            <a:off x="229500" y="410231"/>
            <a:ext cx="5933305" cy="1015663"/>
          </a:xfrm>
          <a:prstGeom prst="rect">
            <a:avLst/>
          </a:prstGeom>
          <a:noFill/>
        </p:spPr>
        <p:txBody>
          <a:bodyPr wrap="square" rtlCol="0">
            <a:spAutoFit/>
          </a:bodyPr>
          <a:lstStyle/>
          <a:p>
            <a:r>
              <a:rPr lang="tr-TR" sz="3000" b="1" dirty="0">
                <a:solidFill>
                  <a:srgbClr val="D8AD65"/>
                </a:solidFill>
                <a:latin typeface="+mj-lt"/>
              </a:rPr>
              <a:t>BGB GERİ GELEN EŞYA – GÜMRÜK İŞLEMLERİ</a:t>
            </a:r>
          </a:p>
        </p:txBody>
      </p:sp>
      <p:pic>
        <p:nvPicPr>
          <p:cNvPr id="3" name="Resim 2">
            <a:extLst>
              <a:ext uri="{FF2B5EF4-FFF2-40B4-BE49-F238E27FC236}">
                <a16:creationId xmlns:a16="http://schemas.microsoft.com/office/drawing/2014/main" id="{7ABD9FB7-A10D-3D20-5B90-F4F74488F26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cxnSp>
        <p:nvCxnSpPr>
          <p:cNvPr id="4" name="Düz Bağlayıcı 3">
            <a:extLst>
              <a:ext uri="{FF2B5EF4-FFF2-40B4-BE49-F238E27FC236}">
                <a16:creationId xmlns:a16="http://schemas.microsoft.com/office/drawing/2014/main" id="{ACD4B641-2195-DA00-9A2B-5BBCAFB46E3C}"/>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1EBC9F9E-DE65-A82F-35FC-D4066232B64E}"/>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sp>
        <p:nvSpPr>
          <p:cNvPr id="6" name="Metin kutusu 5">
            <a:extLst>
              <a:ext uri="{FF2B5EF4-FFF2-40B4-BE49-F238E27FC236}">
                <a16:creationId xmlns:a16="http://schemas.microsoft.com/office/drawing/2014/main" id="{1D4EDE60-C972-0D42-EAD7-86F8A702D06D}"/>
              </a:ext>
            </a:extLst>
          </p:cNvPr>
          <p:cNvSpPr txBox="1"/>
          <p:nvPr/>
        </p:nvSpPr>
        <p:spPr>
          <a:xfrm>
            <a:off x="835380" y="2275268"/>
            <a:ext cx="8772015" cy="3108543"/>
          </a:xfrm>
          <a:prstGeom prst="rect">
            <a:avLst/>
          </a:prstGeom>
          <a:noFill/>
        </p:spPr>
        <p:txBody>
          <a:bodyPr wrap="square">
            <a:spAutoFit/>
          </a:bodyPr>
          <a:lstStyle/>
          <a:p>
            <a:pPr algn="just"/>
            <a:r>
              <a:rPr lang="tr-TR" sz="2800" dirty="0">
                <a:solidFill>
                  <a:schemeClr val="bg1"/>
                </a:solidFill>
                <a:latin typeface="+mj-lt"/>
              </a:rPr>
              <a:t>Eşya sahibinden alınan bilgi ve belgeler </a:t>
            </a:r>
            <a:r>
              <a:rPr lang="tr-TR" sz="2800" dirty="0">
                <a:solidFill>
                  <a:srgbClr val="C5A261"/>
                </a:solidFill>
                <a:latin typeface="+mj-lt"/>
              </a:rPr>
              <a:t>posta idaresi veya hızlı kargo operatörünce </a:t>
            </a:r>
            <a:r>
              <a:rPr lang="tr-TR" sz="2800" dirty="0">
                <a:solidFill>
                  <a:schemeClr val="bg1"/>
                </a:solidFill>
                <a:latin typeface="+mj-lt"/>
              </a:rPr>
              <a:t>sisteme girilmektedir.</a:t>
            </a:r>
          </a:p>
          <a:p>
            <a:pPr algn="just"/>
            <a:endParaRPr lang="tr-TR" sz="2800" dirty="0">
              <a:solidFill>
                <a:srgbClr val="C5A261"/>
              </a:solidFill>
              <a:latin typeface="+mj-lt"/>
            </a:endParaRPr>
          </a:p>
          <a:p>
            <a:pPr algn="just"/>
            <a:r>
              <a:rPr lang="tr-TR" sz="2800" dirty="0">
                <a:solidFill>
                  <a:srgbClr val="C5A261"/>
                </a:solidFill>
                <a:latin typeface="+mj-lt"/>
              </a:rPr>
              <a:t>Vergi iadesinden yararlanılmadı ise </a:t>
            </a:r>
            <a:r>
              <a:rPr lang="tr-TR" sz="2800" dirty="0">
                <a:solidFill>
                  <a:schemeClr val="bg1"/>
                </a:solidFill>
                <a:latin typeface="+mj-lt"/>
              </a:rPr>
              <a:t>sistem tarafından otomatik onay verilmektedir. Onay sonrasında </a:t>
            </a:r>
            <a:r>
              <a:rPr lang="tr-TR" sz="2800" dirty="0">
                <a:solidFill>
                  <a:schemeClr val="bg1"/>
                </a:solidFill>
              </a:rPr>
              <a:t>eşya, geri gelen eşya muafiyeti kapsamında</a:t>
            </a:r>
            <a:r>
              <a:rPr lang="tr-TR" sz="2800" dirty="0">
                <a:solidFill>
                  <a:schemeClr val="bg1"/>
                </a:solidFill>
                <a:latin typeface="+mj-lt"/>
              </a:rPr>
              <a:t> ilgilisine teslim edilmektedir.</a:t>
            </a:r>
          </a:p>
        </p:txBody>
      </p:sp>
      <p:grpSp>
        <p:nvGrpSpPr>
          <p:cNvPr id="7" name="그룹 10">
            <a:extLst>
              <a:ext uri="{FF2B5EF4-FFF2-40B4-BE49-F238E27FC236}">
                <a16:creationId xmlns:a16="http://schemas.microsoft.com/office/drawing/2014/main" id="{BF0B3D30-B0C8-4E7C-F1D6-4F7125D25BA6}"/>
              </a:ext>
            </a:extLst>
          </p:cNvPr>
          <p:cNvGrpSpPr/>
          <p:nvPr/>
        </p:nvGrpSpPr>
        <p:grpSpPr>
          <a:xfrm>
            <a:off x="1467779" y="6437223"/>
            <a:ext cx="1358710" cy="1381553"/>
            <a:chOff x="2208962" y="2141868"/>
            <a:chExt cx="1008000" cy="1008000"/>
          </a:xfrm>
        </p:grpSpPr>
        <p:sp>
          <p:nvSpPr>
            <p:cNvPr id="8" name="Oval 10">
              <a:extLst>
                <a:ext uri="{FF2B5EF4-FFF2-40B4-BE49-F238E27FC236}">
                  <a16:creationId xmlns:a16="http://schemas.microsoft.com/office/drawing/2014/main" id="{BA8328CE-07B3-92BC-B392-97DD30106220}"/>
                </a:ext>
              </a:extLst>
            </p:cNvPr>
            <p:cNvSpPr/>
            <p:nvPr/>
          </p:nvSpPr>
          <p:spPr>
            <a:xfrm rot="10800000">
              <a:off x="2280962" y="2213868"/>
              <a:ext cx="864000" cy="864000"/>
            </a:xfrm>
            <a:prstGeom prst="ellipse">
              <a:avLst/>
            </a:prstGeom>
            <a:solidFill>
              <a:schemeClr val="accent2">
                <a:lumMod val="60000"/>
                <a:lumOff val="40000"/>
                <a:alpha val="7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sp>
          <p:nvSpPr>
            <p:cNvPr id="9" name="타원 61">
              <a:extLst>
                <a:ext uri="{FF2B5EF4-FFF2-40B4-BE49-F238E27FC236}">
                  <a16:creationId xmlns:a16="http://schemas.microsoft.com/office/drawing/2014/main" id="{2929B891-65A1-54DB-C4D2-D53F8E30340F}"/>
                </a:ext>
              </a:extLst>
            </p:cNvPr>
            <p:cNvSpPr/>
            <p:nvPr/>
          </p:nvSpPr>
          <p:spPr>
            <a:xfrm rot="10800000">
              <a:off x="2208962" y="2141868"/>
              <a:ext cx="1008000" cy="1008000"/>
            </a:xfrm>
            <a:prstGeom prst="ellips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grpSp>
      <p:pic>
        <p:nvPicPr>
          <p:cNvPr id="10" name="Grafik 10" descr="Uyarı düz dolguyla">
            <a:extLst>
              <a:ext uri="{FF2B5EF4-FFF2-40B4-BE49-F238E27FC236}">
                <a16:creationId xmlns:a16="http://schemas.microsoft.com/office/drawing/2014/main" id="{76AF6632-1B0E-36D7-5F7D-053728881E9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865611" y="6807288"/>
            <a:ext cx="578706" cy="578706"/>
          </a:xfrm>
          <a:prstGeom prst="rect">
            <a:avLst/>
          </a:prstGeom>
        </p:spPr>
      </p:pic>
      <p:sp>
        <p:nvSpPr>
          <p:cNvPr id="11" name="Dikdörtgen 10">
            <a:extLst>
              <a:ext uri="{FF2B5EF4-FFF2-40B4-BE49-F238E27FC236}">
                <a16:creationId xmlns:a16="http://schemas.microsoft.com/office/drawing/2014/main" id="{4D60FABD-B2AD-DFDB-5A32-6166D3AC2597}"/>
              </a:ext>
            </a:extLst>
          </p:cNvPr>
          <p:cNvSpPr/>
          <p:nvPr/>
        </p:nvSpPr>
        <p:spPr>
          <a:xfrm>
            <a:off x="1300065" y="7956471"/>
            <a:ext cx="1852629" cy="417478"/>
          </a:xfrm>
          <a:prstGeom prst="rect">
            <a:avLst/>
          </a:prstGeom>
          <a:solidFill>
            <a:srgbClr val="C5A26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tr-TR" dirty="0"/>
          </a:p>
        </p:txBody>
      </p:sp>
      <p:sp>
        <p:nvSpPr>
          <p:cNvPr id="12" name="Dikdörtgen 11">
            <a:extLst>
              <a:ext uri="{FF2B5EF4-FFF2-40B4-BE49-F238E27FC236}">
                <a16:creationId xmlns:a16="http://schemas.microsoft.com/office/drawing/2014/main" id="{2C37A327-0BB3-C20B-2DAC-218D1854AA0F}"/>
              </a:ext>
            </a:extLst>
          </p:cNvPr>
          <p:cNvSpPr/>
          <p:nvPr/>
        </p:nvSpPr>
        <p:spPr>
          <a:xfrm>
            <a:off x="1434432" y="7956471"/>
            <a:ext cx="1583896" cy="461665"/>
          </a:xfrm>
          <a:prstGeom prst="rect">
            <a:avLst/>
          </a:prstGeom>
        </p:spPr>
        <p:txBody>
          <a:bodyPr wrap="none">
            <a:spAutoFit/>
          </a:bodyPr>
          <a:lstStyle/>
          <a:p>
            <a:pPr algn="ctr"/>
            <a:r>
              <a:rPr lang="tr-TR" sz="2400" dirty="0">
                <a:solidFill>
                  <a:schemeClr val="bg1"/>
                </a:solidFill>
              </a:rPr>
              <a:t>KDV İADESİ</a:t>
            </a:r>
          </a:p>
        </p:txBody>
      </p:sp>
      <p:sp>
        <p:nvSpPr>
          <p:cNvPr id="13" name="TextBox 14">
            <a:extLst>
              <a:ext uri="{FF2B5EF4-FFF2-40B4-BE49-F238E27FC236}">
                <a16:creationId xmlns:a16="http://schemas.microsoft.com/office/drawing/2014/main" id="{3A260BEB-22EA-A0BD-325A-F1AA0F198100}"/>
              </a:ext>
            </a:extLst>
          </p:cNvPr>
          <p:cNvSpPr txBox="1"/>
          <p:nvPr/>
        </p:nvSpPr>
        <p:spPr>
          <a:xfrm>
            <a:off x="1078210" y="5837863"/>
            <a:ext cx="2086253" cy="461665"/>
          </a:xfrm>
          <a:prstGeom prst="rect">
            <a:avLst/>
          </a:prstGeom>
          <a:noFill/>
        </p:spPr>
        <p:txBody>
          <a:bodyPr wrap="square" rtlCol="0">
            <a:spAutoFit/>
          </a:bodyPr>
          <a:lstStyle/>
          <a:p>
            <a:pPr algn="ctr"/>
            <a:r>
              <a:rPr lang="tr-TR" sz="2400" dirty="0">
                <a:solidFill>
                  <a:schemeClr val="bg1"/>
                </a:solidFill>
              </a:rPr>
              <a:t>Yararlanmadı</a:t>
            </a:r>
            <a:endParaRPr lang="tr-TR" dirty="0">
              <a:solidFill>
                <a:schemeClr val="bg1"/>
              </a:solidFill>
            </a:endParaRPr>
          </a:p>
        </p:txBody>
      </p:sp>
      <p:sp>
        <p:nvSpPr>
          <p:cNvPr id="14" name="Google Shape;6406;p81">
            <a:extLst>
              <a:ext uri="{FF2B5EF4-FFF2-40B4-BE49-F238E27FC236}">
                <a16:creationId xmlns:a16="http://schemas.microsoft.com/office/drawing/2014/main" id="{FCA8894E-EA28-8760-6F4B-DF3EFF12A82D}"/>
              </a:ext>
            </a:extLst>
          </p:cNvPr>
          <p:cNvSpPr/>
          <p:nvPr/>
        </p:nvSpPr>
        <p:spPr>
          <a:xfrm>
            <a:off x="3567034" y="6885578"/>
            <a:ext cx="371969" cy="327812"/>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5" name="그룹 10">
            <a:extLst>
              <a:ext uri="{FF2B5EF4-FFF2-40B4-BE49-F238E27FC236}">
                <a16:creationId xmlns:a16="http://schemas.microsoft.com/office/drawing/2014/main" id="{CA3D5719-F6E6-52AF-76AE-535EA8FE9A09}"/>
              </a:ext>
            </a:extLst>
          </p:cNvPr>
          <p:cNvGrpSpPr/>
          <p:nvPr/>
        </p:nvGrpSpPr>
        <p:grpSpPr>
          <a:xfrm>
            <a:off x="4362397" y="6527874"/>
            <a:ext cx="1358709" cy="1301827"/>
            <a:chOff x="2208962" y="2141868"/>
            <a:chExt cx="1008000" cy="1008000"/>
          </a:xfrm>
        </p:grpSpPr>
        <p:sp>
          <p:nvSpPr>
            <p:cNvPr id="16" name="Oval 10">
              <a:extLst>
                <a:ext uri="{FF2B5EF4-FFF2-40B4-BE49-F238E27FC236}">
                  <a16:creationId xmlns:a16="http://schemas.microsoft.com/office/drawing/2014/main" id="{B54D441F-1D8C-38BF-D3E6-73A886237E35}"/>
                </a:ext>
              </a:extLst>
            </p:cNvPr>
            <p:cNvSpPr/>
            <p:nvPr/>
          </p:nvSpPr>
          <p:spPr>
            <a:xfrm rot="10800000">
              <a:off x="2280962" y="2213868"/>
              <a:ext cx="864000" cy="864000"/>
            </a:xfrm>
            <a:prstGeom prst="ellipse">
              <a:avLst/>
            </a:prstGeom>
            <a:solidFill>
              <a:schemeClr val="accent5">
                <a:lumMod val="75000"/>
                <a:alpha val="7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2700" b="0" i="0" u="none" strike="noStrike" kern="1200" cap="none" spc="0" normalizeH="0" baseline="0" noProof="0" dirty="0">
                <a:ln>
                  <a:noFill/>
                </a:ln>
                <a:solidFill>
                  <a:prstClr val="black">
                    <a:lumMod val="75000"/>
                    <a:lumOff val="25000"/>
                  </a:prstClr>
                </a:solidFill>
                <a:effectLst/>
                <a:uLnTx/>
                <a:uFillTx/>
                <a:latin typeface="Arial"/>
                <a:cs typeface="+mn-cs"/>
              </a:endParaRPr>
            </a:p>
          </p:txBody>
        </p:sp>
        <p:sp>
          <p:nvSpPr>
            <p:cNvPr id="17" name="타원 61">
              <a:extLst>
                <a:ext uri="{FF2B5EF4-FFF2-40B4-BE49-F238E27FC236}">
                  <a16:creationId xmlns:a16="http://schemas.microsoft.com/office/drawing/2014/main" id="{D85A4AC8-5D60-0D67-BFC2-783B949F2804}"/>
                </a:ext>
              </a:extLst>
            </p:cNvPr>
            <p:cNvSpPr/>
            <p:nvPr/>
          </p:nvSpPr>
          <p:spPr>
            <a:xfrm rot="10800000">
              <a:off x="2208962" y="2141868"/>
              <a:ext cx="1008000" cy="1008000"/>
            </a:xfrm>
            <a:prstGeom prst="ellips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grpSp>
      <p:pic>
        <p:nvPicPr>
          <p:cNvPr id="18" name="Grafik 17" descr="Pano işaretli ana hat">
            <a:extLst>
              <a:ext uri="{FF2B5EF4-FFF2-40B4-BE49-F238E27FC236}">
                <a16:creationId xmlns:a16="http://schemas.microsoft.com/office/drawing/2014/main" id="{F8CB9A8F-EB66-C3F6-F7FF-8037EB5DDCD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38635" y="6885578"/>
            <a:ext cx="592318" cy="592318"/>
          </a:xfrm>
          <a:prstGeom prst="rect">
            <a:avLst/>
          </a:prstGeom>
        </p:spPr>
      </p:pic>
      <p:sp>
        <p:nvSpPr>
          <p:cNvPr id="19" name="TextBox 15">
            <a:extLst>
              <a:ext uri="{FF2B5EF4-FFF2-40B4-BE49-F238E27FC236}">
                <a16:creationId xmlns:a16="http://schemas.microsoft.com/office/drawing/2014/main" id="{9EBAD696-139B-1802-9403-27FF40E0EBF0}"/>
              </a:ext>
            </a:extLst>
          </p:cNvPr>
          <p:cNvSpPr txBox="1"/>
          <p:nvPr/>
        </p:nvSpPr>
        <p:spPr>
          <a:xfrm>
            <a:off x="4076552" y="5834763"/>
            <a:ext cx="2086253" cy="461665"/>
          </a:xfrm>
          <a:prstGeom prst="rect">
            <a:avLst/>
          </a:prstGeom>
          <a:noFill/>
        </p:spPr>
        <p:txBody>
          <a:bodyPr wrap="square" rtlCol="0">
            <a:spAutoFit/>
          </a:bodyPr>
          <a:lstStyle/>
          <a:p>
            <a:pPr algn="ctr"/>
            <a:r>
              <a:rPr lang="tr-TR" sz="2400" dirty="0">
                <a:solidFill>
                  <a:schemeClr val="bg1"/>
                </a:solidFill>
              </a:rPr>
              <a:t>Otomatik onay</a:t>
            </a:r>
          </a:p>
        </p:txBody>
      </p:sp>
      <p:sp>
        <p:nvSpPr>
          <p:cNvPr id="20" name="Google Shape;6406;p81">
            <a:extLst>
              <a:ext uri="{FF2B5EF4-FFF2-40B4-BE49-F238E27FC236}">
                <a16:creationId xmlns:a16="http://schemas.microsoft.com/office/drawing/2014/main" id="{CB6E7312-990F-57D0-8E47-FD3AEBD0EEEE}"/>
              </a:ext>
            </a:extLst>
          </p:cNvPr>
          <p:cNvSpPr/>
          <p:nvPr/>
        </p:nvSpPr>
        <p:spPr>
          <a:xfrm>
            <a:off x="6504660" y="6971059"/>
            <a:ext cx="371969" cy="327812"/>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21" name="그룹 9">
            <a:extLst>
              <a:ext uri="{FF2B5EF4-FFF2-40B4-BE49-F238E27FC236}">
                <a16:creationId xmlns:a16="http://schemas.microsoft.com/office/drawing/2014/main" id="{1939EBA3-24FA-CCD8-2CF9-C735487628E5}"/>
              </a:ext>
            </a:extLst>
          </p:cNvPr>
          <p:cNvGrpSpPr/>
          <p:nvPr/>
        </p:nvGrpSpPr>
        <p:grpSpPr>
          <a:xfrm>
            <a:off x="7456938" y="6520640"/>
            <a:ext cx="1358710" cy="1381549"/>
            <a:chOff x="3517627" y="3101123"/>
            <a:chExt cx="1152000" cy="1152000"/>
          </a:xfrm>
        </p:grpSpPr>
        <p:sp>
          <p:nvSpPr>
            <p:cNvPr id="22" name="Oval 10">
              <a:extLst>
                <a:ext uri="{FF2B5EF4-FFF2-40B4-BE49-F238E27FC236}">
                  <a16:creationId xmlns:a16="http://schemas.microsoft.com/office/drawing/2014/main" id="{B6EC6BB1-83F4-D076-D7BC-B276859F30DC}"/>
                </a:ext>
              </a:extLst>
            </p:cNvPr>
            <p:cNvSpPr/>
            <p:nvPr/>
          </p:nvSpPr>
          <p:spPr>
            <a:xfrm rot="10800000">
              <a:off x="3589627" y="3173123"/>
              <a:ext cx="1008000" cy="1008000"/>
            </a:xfrm>
            <a:prstGeom prst="ellipse">
              <a:avLst/>
            </a:prstGeom>
            <a:solidFill>
              <a:srgbClr val="45C1A4">
                <a:alpha val="80000"/>
              </a:srgb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2700" b="0" i="0" u="none" strike="noStrike" kern="0" cap="none" spc="0" normalizeH="0" baseline="0" noProof="0">
                <a:ln>
                  <a:noFill/>
                </a:ln>
                <a:solidFill>
                  <a:prstClr val="black">
                    <a:lumMod val="75000"/>
                    <a:lumOff val="25000"/>
                  </a:prstClr>
                </a:solidFill>
                <a:effectLst/>
                <a:uLnTx/>
                <a:uFillTx/>
                <a:latin typeface="Arial"/>
                <a:cs typeface="+mn-cs"/>
              </a:endParaRPr>
            </a:p>
          </p:txBody>
        </p:sp>
        <p:sp>
          <p:nvSpPr>
            <p:cNvPr id="23" name="타원 58">
              <a:extLst>
                <a:ext uri="{FF2B5EF4-FFF2-40B4-BE49-F238E27FC236}">
                  <a16:creationId xmlns:a16="http://schemas.microsoft.com/office/drawing/2014/main" id="{2E069BF0-B79F-8338-0205-A8E9AE24EF3A}"/>
                </a:ext>
              </a:extLst>
            </p:cNvPr>
            <p:cNvSpPr/>
            <p:nvPr/>
          </p:nvSpPr>
          <p:spPr>
            <a:xfrm rot="10800000">
              <a:off x="3517627" y="3101123"/>
              <a:ext cx="1152000" cy="1152000"/>
            </a:xfrm>
            <a:prstGeom prst="ellipse">
              <a:avLst/>
            </a:prstGeom>
            <a:noFill/>
            <a:ln w="19050" cap="flat" cmpd="sng" algn="ctr">
              <a:solidFill>
                <a:sysClr val="windowText" lastClr="000000">
                  <a:lumMod val="50000"/>
                  <a:lumOff val="50000"/>
                </a:sysClr>
              </a:solidFill>
              <a:prstDash val="sysDot"/>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lumMod val="75000"/>
                    <a:lumOff val="25000"/>
                  </a:prstClr>
                </a:solidFill>
                <a:effectLst/>
                <a:uLnTx/>
                <a:uFillTx/>
                <a:latin typeface="Arial"/>
                <a:cs typeface="+mn-cs"/>
              </a:endParaRPr>
            </a:p>
          </p:txBody>
        </p:sp>
      </p:grpSp>
      <p:sp>
        <p:nvSpPr>
          <p:cNvPr id="24" name="Frame 17">
            <a:extLst>
              <a:ext uri="{FF2B5EF4-FFF2-40B4-BE49-F238E27FC236}">
                <a16:creationId xmlns:a16="http://schemas.microsoft.com/office/drawing/2014/main" id="{70A656C4-7397-D00D-BCB7-AF37AB3F2FBC}"/>
              </a:ext>
            </a:extLst>
          </p:cNvPr>
          <p:cNvSpPr/>
          <p:nvPr/>
        </p:nvSpPr>
        <p:spPr>
          <a:xfrm>
            <a:off x="7882214" y="6948387"/>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sp>
        <p:nvSpPr>
          <p:cNvPr id="25" name="TextBox 19">
            <a:extLst>
              <a:ext uri="{FF2B5EF4-FFF2-40B4-BE49-F238E27FC236}">
                <a16:creationId xmlns:a16="http://schemas.microsoft.com/office/drawing/2014/main" id="{7930635F-BA5F-37ED-D743-CE5F1448CBDB}"/>
              </a:ext>
            </a:extLst>
          </p:cNvPr>
          <p:cNvSpPr txBox="1"/>
          <p:nvPr/>
        </p:nvSpPr>
        <p:spPr>
          <a:xfrm>
            <a:off x="7093163" y="5830444"/>
            <a:ext cx="2086253" cy="461665"/>
          </a:xfrm>
          <a:prstGeom prst="rect">
            <a:avLst/>
          </a:prstGeom>
          <a:noFill/>
        </p:spPr>
        <p:txBody>
          <a:bodyPr wrap="square" rtlCol="0">
            <a:spAutoFit/>
          </a:bodyPr>
          <a:lstStyle/>
          <a:p>
            <a:pPr algn="ctr"/>
            <a:r>
              <a:rPr lang="tr-TR" sz="2400" dirty="0">
                <a:solidFill>
                  <a:schemeClr val="bg1"/>
                </a:solidFill>
              </a:rPr>
              <a:t>Eşyanın teslimi</a:t>
            </a:r>
          </a:p>
        </p:txBody>
      </p:sp>
    </p:spTree>
    <p:extLst>
      <p:ext uri="{BB962C8B-B14F-4D97-AF65-F5344CB8AC3E}">
        <p14:creationId xmlns:p14="http://schemas.microsoft.com/office/powerpoint/2010/main" val="205212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62D0F-35E3-A432-BAA6-3457FDEC5AB1}"/>
            </a:ext>
          </a:extLst>
        </p:cNvPr>
        <p:cNvGrpSpPr/>
        <p:nvPr/>
      </p:nvGrpSpPr>
      <p:grpSpPr>
        <a:xfrm>
          <a:off x="0" y="0"/>
          <a:ext cx="0" cy="0"/>
          <a:chOff x="0" y="0"/>
          <a:chExt cx="0" cy="0"/>
        </a:xfrm>
      </p:grpSpPr>
      <p:sp>
        <p:nvSpPr>
          <p:cNvPr id="2" name="Metin kutusu 1">
            <a:extLst>
              <a:ext uri="{FF2B5EF4-FFF2-40B4-BE49-F238E27FC236}">
                <a16:creationId xmlns:a16="http://schemas.microsoft.com/office/drawing/2014/main" id="{F9205DFF-5AEC-0FAE-F992-5947DB8A2FE5}"/>
              </a:ext>
            </a:extLst>
          </p:cNvPr>
          <p:cNvSpPr txBox="1"/>
          <p:nvPr/>
        </p:nvSpPr>
        <p:spPr>
          <a:xfrm>
            <a:off x="229500" y="410231"/>
            <a:ext cx="5933305" cy="1015663"/>
          </a:xfrm>
          <a:prstGeom prst="rect">
            <a:avLst/>
          </a:prstGeom>
          <a:noFill/>
        </p:spPr>
        <p:txBody>
          <a:bodyPr wrap="square" rtlCol="0">
            <a:spAutoFit/>
          </a:bodyPr>
          <a:lstStyle/>
          <a:p>
            <a:r>
              <a:rPr lang="tr-TR" sz="3000" b="1" dirty="0">
                <a:solidFill>
                  <a:srgbClr val="D8AD65"/>
                </a:solidFill>
                <a:latin typeface="+mj-lt"/>
              </a:rPr>
              <a:t>BGB GERİ GELEN EŞYA – GÜMRÜK İŞLEMLERİ</a:t>
            </a:r>
          </a:p>
        </p:txBody>
      </p:sp>
      <p:pic>
        <p:nvPicPr>
          <p:cNvPr id="3" name="Resim 2">
            <a:extLst>
              <a:ext uri="{FF2B5EF4-FFF2-40B4-BE49-F238E27FC236}">
                <a16:creationId xmlns:a16="http://schemas.microsoft.com/office/drawing/2014/main" id="{5F420C79-F002-25B2-01B4-CC90FC4FC47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cxnSp>
        <p:nvCxnSpPr>
          <p:cNvPr id="4" name="Düz Bağlayıcı 3">
            <a:extLst>
              <a:ext uri="{FF2B5EF4-FFF2-40B4-BE49-F238E27FC236}">
                <a16:creationId xmlns:a16="http://schemas.microsoft.com/office/drawing/2014/main" id="{B175BF3B-CFE3-6782-C04D-650C12C980DB}"/>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84F15141-ED80-E98E-433D-7EF26E6F8572}"/>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sp>
        <p:nvSpPr>
          <p:cNvPr id="6" name="Metin kutusu 5">
            <a:extLst>
              <a:ext uri="{FF2B5EF4-FFF2-40B4-BE49-F238E27FC236}">
                <a16:creationId xmlns:a16="http://schemas.microsoft.com/office/drawing/2014/main" id="{93ADAE16-E9DA-D5A5-4FFB-58154288633B}"/>
              </a:ext>
            </a:extLst>
          </p:cNvPr>
          <p:cNvSpPr txBox="1"/>
          <p:nvPr/>
        </p:nvSpPr>
        <p:spPr>
          <a:xfrm>
            <a:off x="757492" y="3177032"/>
            <a:ext cx="8772015" cy="1815882"/>
          </a:xfrm>
          <a:prstGeom prst="rect">
            <a:avLst/>
          </a:prstGeom>
          <a:noFill/>
        </p:spPr>
        <p:txBody>
          <a:bodyPr wrap="square">
            <a:spAutoFit/>
          </a:bodyPr>
          <a:lstStyle/>
          <a:p>
            <a:pPr algn="just"/>
            <a:r>
              <a:rPr lang="tr-TR" sz="2800" dirty="0">
                <a:solidFill>
                  <a:srgbClr val="C5A261"/>
                </a:solidFill>
                <a:latin typeface="+mj-lt"/>
              </a:rPr>
              <a:t>Vergi iadesinden yararlanılmış ise </a:t>
            </a:r>
            <a:r>
              <a:rPr lang="tr-TR" sz="2800" dirty="0">
                <a:solidFill>
                  <a:schemeClr val="bg1"/>
                </a:solidFill>
                <a:latin typeface="+mj-lt"/>
              </a:rPr>
              <a:t>KDV’nin ilgilisince ödenmesi sağlanır. Ödeme sonrasında eşya, geri gelen eşya muafiyeti kapsamında ilgilisine teslim edilmektedir.</a:t>
            </a:r>
          </a:p>
        </p:txBody>
      </p:sp>
      <p:sp>
        <p:nvSpPr>
          <p:cNvPr id="11" name="Dikdörtgen 10">
            <a:extLst>
              <a:ext uri="{FF2B5EF4-FFF2-40B4-BE49-F238E27FC236}">
                <a16:creationId xmlns:a16="http://schemas.microsoft.com/office/drawing/2014/main" id="{A5E71420-12B7-C6F7-165D-50C34AB4C6D3}"/>
              </a:ext>
            </a:extLst>
          </p:cNvPr>
          <p:cNvSpPr/>
          <p:nvPr/>
        </p:nvSpPr>
        <p:spPr>
          <a:xfrm>
            <a:off x="1192956" y="7905326"/>
            <a:ext cx="1852629" cy="417478"/>
          </a:xfrm>
          <a:prstGeom prst="rect">
            <a:avLst/>
          </a:prstGeom>
          <a:solidFill>
            <a:srgbClr val="C5A261"/>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tr-TR" dirty="0"/>
          </a:p>
        </p:txBody>
      </p:sp>
      <p:sp>
        <p:nvSpPr>
          <p:cNvPr id="12" name="Dikdörtgen 11">
            <a:extLst>
              <a:ext uri="{FF2B5EF4-FFF2-40B4-BE49-F238E27FC236}">
                <a16:creationId xmlns:a16="http://schemas.microsoft.com/office/drawing/2014/main" id="{6E36CDAA-50C7-0DF0-AA64-5C89A13DE9BD}"/>
              </a:ext>
            </a:extLst>
          </p:cNvPr>
          <p:cNvSpPr/>
          <p:nvPr/>
        </p:nvSpPr>
        <p:spPr>
          <a:xfrm>
            <a:off x="1327322" y="7905326"/>
            <a:ext cx="1583896" cy="461665"/>
          </a:xfrm>
          <a:prstGeom prst="rect">
            <a:avLst/>
          </a:prstGeom>
        </p:spPr>
        <p:txBody>
          <a:bodyPr wrap="none">
            <a:spAutoFit/>
          </a:bodyPr>
          <a:lstStyle/>
          <a:p>
            <a:pPr algn="ctr"/>
            <a:r>
              <a:rPr lang="tr-TR" sz="2400" dirty="0">
                <a:solidFill>
                  <a:schemeClr val="bg1"/>
                </a:solidFill>
              </a:rPr>
              <a:t>KDV İADESİ</a:t>
            </a:r>
          </a:p>
        </p:txBody>
      </p:sp>
      <p:sp>
        <p:nvSpPr>
          <p:cNvPr id="14" name="Google Shape;6406;p81">
            <a:extLst>
              <a:ext uri="{FF2B5EF4-FFF2-40B4-BE49-F238E27FC236}">
                <a16:creationId xmlns:a16="http://schemas.microsoft.com/office/drawing/2014/main" id="{37150989-22E7-F9DC-D03C-511352EFE436}"/>
              </a:ext>
            </a:extLst>
          </p:cNvPr>
          <p:cNvSpPr/>
          <p:nvPr/>
        </p:nvSpPr>
        <p:spPr>
          <a:xfrm>
            <a:off x="3510457" y="6908523"/>
            <a:ext cx="371969" cy="327812"/>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6406;p81">
            <a:extLst>
              <a:ext uri="{FF2B5EF4-FFF2-40B4-BE49-F238E27FC236}">
                <a16:creationId xmlns:a16="http://schemas.microsoft.com/office/drawing/2014/main" id="{A3BFFAD0-3705-1002-C93A-534E74843097}"/>
              </a:ext>
            </a:extLst>
          </p:cNvPr>
          <p:cNvSpPr/>
          <p:nvPr/>
        </p:nvSpPr>
        <p:spPr>
          <a:xfrm>
            <a:off x="6619466" y="6930426"/>
            <a:ext cx="371969" cy="327812"/>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solidFill>
            <a:srgbClr val="C5A261"/>
          </a:solidFill>
          <a:ln>
            <a:solidFill>
              <a:srgbClr val="C5A261"/>
            </a:solid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21" name="그룹 9">
            <a:extLst>
              <a:ext uri="{FF2B5EF4-FFF2-40B4-BE49-F238E27FC236}">
                <a16:creationId xmlns:a16="http://schemas.microsoft.com/office/drawing/2014/main" id="{5C2E4351-20CE-FA81-81B4-508F90FBCAC3}"/>
              </a:ext>
            </a:extLst>
          </p:cNvPr>
          <p:cNvGrpSpPr/>
          <p:nvPr/>
        </p:nvGrpSpPr>
        <p:grpSpPr>
          <a:xfrm>
            <a:off x="7731630" y="6432345"/>
            <a:ext cx="1362414" cy="1464871"/>
            <a:chOff x="3517627" y="3101123"/>
            <a:chExt cx="1152000" cy="1152000"/>
          </a:xfrm>
        </p:grpSpPr>
        <p:sp>
          <p:nvSpPr>
            <p:cNvPr id="22" name="Oval 10">
              <a:extLst>
                <a:ext uri="{FF2B5EF4-FFF2-40B4-BE49-F238E27FC236}">
                  <a16:creationId xmlns:a16="http://schemas.microsoft.com/office/drawing/2014/main" id="{0945F5A5-662F-4CD1-7916-1FF128E63352}"/>
                </a:ext>
              </a:extLst>
            </p:cNvPr>
            <p:cNvSpPr/>
            <p:nvPr/>
          </p:nvSpPr>
          <p:spPr>
            <a:xfrm rot="10800000">
              <a:off x="3589626" y="3173123"/>
              <a:ext cx="1008000" cy="1008000"/>
            </a:xfrm>
            <a:prstGeom prst="ellipse">
              <a:avLst/>
            </a:prstGeom>
            <a:solidFill>
              <a:srgbClr val="45C1A4">
                <a:alpha val="80000"/>
              </a:srgb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2700" b="0" i="0" u="none" strike="noStrike" kern="0" cap="none" spc="0" normalizeH="0" baseline="0" noProof="0" dirty="0">
                <a:ln>
                  <a:noFill/>
                </a:ln>
                <a:solidFill>
                  <a:prstClr val="black">
                    <a:lumMod val="75000"/>
                    <a:lumOff val="25000"/>
                  </a:prstClr>
                </a:solidFill>
                <a:effectLst/>
                <a:uLnTx/>
                <a:uFillTx/>
                <a:latin typeface="Arial"/>
                <a:cs typeface="+mn-cs"/>
              </a:endParaRPr>
            </a:p>
          </p:txBody>
        </p:sp>
        <p:sp>
          <p:nvSpPr>
            <p:cNvPr id="23" name="타원 58">
              <a:extLst>
                <a:ext uri="{FF2B5EF4-FFF2-40B4-BE49-F238E27FC236}">
                  <a16:creationId xmlns:a16="http://schemas.microsoft.com/office/drawing/2014/main" id="{C8C8F9E2-E7FA-7F45-E4A5-FADB6EA59B65}"/>
                </a:ext>
              </a:extLst>
            </p:cNvPr>
            <p:cNvSpPr/>
            <p:nvPr/>
          </p:nvSpPr>
          <p:spPr>
            <a:xfrm rot="10800000">
              <a:off x="3517627" y="3101123"/>
              <a:ext cx="1152000" cy="1152000"/>
            </a:xfrm>
            <a:prstGeom prst="ellipse">
              <a:avLst/>
            </a:prstGeom>
            <a:noFill/>
            <a:ln w="19050" cap="flat" cmpd="sng" algn="ctr">
              <a:solidFill>
                <a:sysClr val="windowText" lastClr="000000">
                  <a:lumMod val="50000"/>
                  <a:lumOff val="50000"/>
                </a:sysClr>
              </a:solidFill>
              <a:prstDash val="sysDot"/>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lumMod val="75000"/>
                    <a:lumOff val="25000"/>
                  </a:prstClr>
                </a:solidFill>
                <a:effectLst/>
                <a:uLnTx/>
                <a:uFillTx/>
                <a:latin typeface="Arial"/>
                <a:cs typeface="+mn-cs"/>
              </a:endParaRPr>
            </a:p>
          </p:txBody>
        </p:sp>
      </p:grpSp>
      <p:sp>
        <p:nvSpPr>
          <p:cNvPr id="24" name="Frame 17">
            <a:extLst>
              <a:ext uri="{FF2B5EF4-FFF2-40B4-BE49-F238E27FC236}">
                <a16:creationId xmlns:a16="http://schemas.microsoft.com/office/drawing/2014/main" id="{20A32636-DE1A-F629-D36E-CB685286547B}"/>
              </a:ext>
            </a:extLst>
          </p:cNvPr>
          <p:cNvSpPr/>
          <p:nvPr/>
        </p:nvSpPr>
        <p:spPr>
          <a:xfrm>
            <a:off x="8158758" y="6930426"/>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black"/>
              </a:solidFill>
              <a:effectLst/>
              <a:uLnTx/>
              <a:uFillTx/>
              <a:latin typeface="Arial"/>
              <a:cs typeface="+mn-cs"/>
            </a:endParaRPr>
          </a:p>
        </p:txBody>
      </p:sp>
      <p:sp>
        <p:nvSpPr>
          <p:cNvPr id="25" name="TextBox 19">
            <a:extLst>
              <a:ext uri="{FF2B5EF4-FFF2-40B4-BE49-F238E27FC236}">
                <a16:creationId xmlns:a16="http://schemas.microsoft.com/office/drawing/2014/main" id="{0D1353F2-0C7C-3AF0-88C2-F5389BB65DC0}"/>
              </a:ext>
            </a:extLst>
          </p:cNvPr>
          <p:cNvSpPr txBox="1"/>
          <p:nvPr/>
        </p:nvSpPr>
        <p:spPr>
          <a:xfrm>
            <a:off x="7267941" y="5759532"/>
            <a:ext cx="2086253" cy="461665"/>
          </a:xfrm>
          <a:prstGeom prst="rect">
            <a:avLst/>
          </a:prstGeom>
          <a:noFill/>
        </p:spPr>
        <p:txBody>
          <a:bodyPr wrap="square" rtlCol="0">
            <a:spAutoFit/>
          </a:bodyPr>
          <a:lstStyle/>
          <a:p>
            <a:pPr algn="ctr"/>
            <a:r>
              <a:rPr lang="tr-TR" sz="2400" dirty="0">
                <a:solidFill>
                  <a:schemeClr val="bg1"/>
                </a:solidFill>
              </a:rPr>
              <a:t>Eşyanın teslimi</a:t>
            </a:r>
          </a:p>
        </p:txBody>
      </p:sp>
      <p:grpSp>
        <p:nvGrpSpPr>
          <p:cNvPr id="26" name="그룹 12">
            <a:extLst>
              <a:ext uri="{FF2B5EF4-FFF2-40B4-BE49-F238E27FC236}">
                <a16:creationId xmlns:a16="http://schemas.microsoft.com/office/drawing/2014/main" id="{06810A14-6E6A-5C80-E7A4-6EBEB8CBB601}"/>
              </a:ext>
            </a:extLst>
          </p:cNvPr>
          <p:cNvGrpSpPr/>
          <p:nvPr/>
        </p:nvGrpSpPr>
        <p:grpSpPr>
          <a:xfrm>
            <a:off x="1400568" y="6296910"/>
            <a:ext cx="1473968" cy="1464871"/>
            <a:chOff x="2208962" y="4213211"/>
            <a:chExt cx="1008000" cy="1008000"/>
          </a:xfrm>
        </p:grpSpPr>
        <p:sp>
          <p:nvSpPr>
            <p:cNvPr id="27" name="Oval 10">
              <a:extLst>
                <a:ext uri="{FF2B5EF4-FFF2-40B4-BE49-F238E27FC236}">
                  <a16:creationId xmlns:a16="http://schemas.microsoft.com/office/drawing/2014/main" id="{785D72E8-AA33-A28D-C3A9-D97334A7C1A4}"/>
                </a:ext>
              </a:extLst>
            </p:cNvPr>
            <p:cNvSpPr/>
            <p:nvPr/>
          </p:nvSpPr>
          <p:spPr>
            <a:xfrm rot="10800000">
              <a:off x="2280962" y="4285211"/>
              <a:ext cx="864000" cy="864000"/>
            </a:xfrm>
            <a:prstGeom prst="ellipse">
              <a:avLst/>
            </a:prstGeom>
            <a:solidFill>
              <a:schemeClr val="accent2">
                <a:alpha val="7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2700" b="0" i="0" u="none" strike="noStrike" kern="1200" cap="none" spc="0" normalizeH="0" baseline="0" noProof="0" dirty="0">
                <a:ln>
                  <a:noFill/>
                </a:ln>
                <a:solidFill>
                  <a:prstClr val="black">
                    <a:lumMod val="75000"/>
                    <a:lumOff val="25000"/>
                  </a:prstClr>
                </a:solidFill>
                <a:effectLst/>
                <a:uLnTx/>
                <a:uFillTx/>
                <a:latin typeface="Arial"/>
                <a:cs typeface="+mn-cs"/>
              </a:endParaRPr>
            </a:p>
          </p:txBody>
        </p:sp>
        <p:sp>
          <p:nvSpPr>
            <p:cNvPr id="28" name="타원 59">
              <a:extLst>
                <a:ext uri="{FF2B5EF4-FFF2-40B4-BE49-F238E27FC236}">
                  <a16:creationId xmlns:a16="http://schemas.microsoft.com/office/drawing/2014/main" id="{4CA237AA-6C68-D676-8FE1-E07E0CBA5E69}"/>
                </a:ext>
              </a:extLst>
            </p:cNvPr>
            <p:cNvSpPr/>
            <p:nvPr/>
          </p:nvSpPr>
          <p:spPr>
            <a:xfrm rot="10800000">
              <a:off x="2208962" y="4213211"/>
              <a:ext cx="1008000" cy="1008000"/>
            </a:xfrm>
            <a:prstGeom prst="ellips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black">
                    <a:lumMod val="75000"/>
                    <a:lumOff val="25000"/>
                  </a:prstClr>
                </a:solidFill>
                <a:effectLst/>
                <a:uLnTx/>
                <a:uFillTx/>
                <a:latin typeface="Arial"/>
                <a:cs typeface="+mn-cs"/>
              </a:endParaRPr>
            </a:p>
          </p:txBody>
        </p:sp>
      </p:grpSp>
      <p:pic>
        <p:nvPicPr>
          <p:cNvPr id="29" name="Grafik 16">
            <a:extLst>
              <a:ext uri="{FF2B5EF4-FFF2-40B4-BE49-F238E27FC236}">
                <a16:creationId xmlns:a16="http://schemas.microsoft.com/office/drawing/2014/main" id="{8C7D695F-DF8F-D5D2-3A23-EBCAA85C3127}"/>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73032" y="6810131"/>
            <a:ext cx="529037" cy="481726"/>
          </a:xfrm>
          <a:prstGeom prst="rect">
            <a:avLst/>
          </a:prstGeom>
        </p:spPr>
      </p:pic>
      <p:sp>
        <p:nvSpPr>
          <p:cNvPr id="30" name="TextBox 16">
            <a:extLst>
              <a:ext uri="{FF2B5EF4-FFF2-40B4-BE49-F238E27FC236}">
                <a16:creationId xmlns:a16="http://schemas.microsoft.com/office/drawing/2014/main" id="{4E24DF13-4463-F925-DF6F-B86F4DEDACAC}"/>
              </a:ext>
            </a:extLst>
          </p:cNvPr>
          <p:cNvSpPr txBox="1"/>
          <p:nvPr/>
        </p:nvSpPr>
        <p:spPr>
          <a:xfrm>
            <a:off x="1055836" y="5686059"/>
            <a:ext cx="2086253" cy="461665"/>
          </a:xfrm>
          <a:prstGeom prst="rect">
            <a:avLst/>
          </a:prstGeom>
          <a:noFill/>
        </p:spPr>
        <p:txBody>
          <a:bodyPr wrap="square" rtlCol="0">
            <a:spAutoFit/>
          </a:bodyPr>
          <a:lstStyle/>
          <a:p>
            <a:pPr algn="ctr"/>
            <a:r>
              <a:rPr lang="tr-TR" sz="2400" dirty="0">
                <a:solidFill>
                  <a:schemeClr val="bg1"/>
                </a:solidFill>
              </a:rPr>
              <a:t>Yararlandı</a:t>
            </a:r>
            <a:endParaRPr lang="tr-TR" dirty="0">
              <a:solidFill>
                <a:schemeClr val="bg1"/>
              </a:solidFill>
            </a:endParaRPr>
          </a:p>
        </p:txBody>
      </p:sp>
      <p:grpSp>
        <p:nvGrpSpPr>
          <p:cNvPr id="31" name="그룹 12">
            <a:extLst>
              <a:ext uri="{FF2B5EF4-FFF2-40B4-BE49-F238E27FC236}">
                <a16:creationId xmlns:a16="http://schemas.microsoft.com/office/drawing/2014/main" id="{1DEF17A8-0CFF-7283-289F-EE053D33920A}"/>
              </a:ext>
            </a:extLst>
          </p:cNvPr>
          <p:cNvGrpSpPr/>
          <p:nvPr/>
        </p:nvGrpSpPr>
        <p:grpSpPr>
          <a:xfrm>
            <a:off x="4516860" y="6361896"/>
            <a:ext cx="1362413" cy="1464871"/>
            <a:chOff x="2208962" y="4213211"/>
            <a:chExt cx="1008000" cy="1008000"/>
          </a:xfrm>
        </p:grpSpPr>
        <p:sp>
          <p:nvSpPr>
            <p:cNvPr id="32" name="Oval 10">
              <a:extLst>
                <a:ext uri="{FF2B5EF4-FFF2-40B4-BE49-F238E27FC236}">
                  <a16:creationId xmlns:a16="http://schemas.microsoft.com/office/drawing/2014/main" id="{42E0409B-AC2D-BF4C-A698-C737EE85F5B3}"/>
                </a:ext>
              </a:extLst>
            </p:cNvPr>
            <p:cNvSpPr/>
            <p:nvPr/>
          </p:nvSpPr>
          <p:spPr>
            <a:xfrm rot="10800000">
              <a:off x="2280962" y="4285211"/>
              <a:ext cx="864000" cy="864000"/>
            </a:xfrm>
            <a:prstGeom prst="ellipse">
              <a:avLst/>
            </a:prstGeom>
            <a:solidFill>
              <a:schemeClr val="bg2">
                <a:lumMod val="75000"/>
                <a:alpha val="7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sp>
          <p:nvSpPr>
            <p:cNvPr id="33" name="타원 59">
              <a:extLst>
                <a:ext uri="{FF2B5EF4-FFF2-40B4-BE49-F238E27FC236}">
                  <a16:creationId xmlns:a16="http://schemas.microsoft.com/office/drawing/2014/main" id="{394582EF-914C-827A-9651-68BC8E987024}"/>
                </a:ext>
              </a:extLst>
            </p:cNvPr>
            <p:cNvSpPr/>
            <p:nvPr/>
          </p:nvSpPr>
          <p:spPr>
            <a:xfrm rot="10800000">
              <a:off x="2208962" y="4213211"/>
              <a:ext cx="1008000" cy="1008000"/>
            </a:xfrm>
            <a:prstGeom prst="ellips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black">
                    <a:lumMod val="75000"/>
                    <a:lumOff val="25000"/>
                  </a:prstClr>
                </a:solidFill>
                <a:effectLst/>
                <a:uLnTx/>
                <a:uFillTx/>
                <a:latin typeface="Arial"/>
                <a:cs typeface="+mn-cs"/>
              </a:endParaRPr>
            </a:p>
          </p:txBody>
        </p:sp>
      </p:grpSp>
      <p:sp>
        <p:nvSpPr>
          <p:cNvPr id="34" name="TextBox 18">
            <a:extLst>
              <a:ext uri="{FF2B5EF4-FFF2-40B4-BE49-F238E27FC236}">
                <a16:creationId xmlns:a16="http://schemas.microsoft.com/office/drawing/2014/main" id="{6FD1CEF8-1BAE-9EF6-ABF4-E214ABF6C48C}"/>
              </a:ext>
            </a:extLst>
          </p:cNvPr>
          <p:cNvSpPr txBox="1"/>
          <p:nvPr/>
        </p:nvSpPr>
        <p:spPr>
          <a:xfrm>
            <a:off x="4161888" y="5759532"/>
            <a:ext cx="2086253" cy="461665"/>
          </a:xfrm>
          <a:prstGeom prst="rect">
            <a:avLst/>
          </a:prstGeom>
          <a:noFill/>
        </p:spPr>
        <p:txBody>
          <a:bodyPr wrap="square" rtlCol="0">
            <a:spAutoFit/>
          </a:bodyPr>
          <a:lstStyle/>
          <a:p>
            <a:pPr algn="ctr"/>
            <a:r>
              <a:rPr lang="tr-TR" sz="2400" dirty="0">
                <a:solidFill>
                  <a:schemeClr val="bg1"/>
                </a:solidFill>
              </a:rPr>
              <a:t>KDV’nin iadesi</a:t>
            </a:r>
          </a:p>
        </p:txBody>
      </p:sp>
      <p:pic>
        <p:nvPicPr>
          <p:cNvPr id="35" name="Grafik 75" descr="Para ana hat">
            <a:extLst>
              <a:ext uri="{FF2B5EF4-FFF2-40B4-BE49-F238E27FC236}">
                <a16:creationId xmlns:a16="http://schemas.microsoft.com/office/drawing/2014/main" id="{36DFF846-B3DC-E372-42EB-1F0BEA4EFAAC}"/>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925074" y="6792489"/>
            <a:ext cx="559880" cy="559880"/>
          </a:xfrm>
          <a:prstGeom prst="rect">
            <a:avLst/>
          </a:prstGeom>
        </p:spPr>
      </p:pic>
    </p:spTree>
    <p:extLst>
      <p:ext uri="{BB962C8B-B14F-4D97-AF65-F5344CB8AC3E}">
        <p14:creationId xmlns:p14="http://schemas.microsoft.com/office/powerpoint/2010/main" val="3892046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89D06EA-C5ED-A167-DBA2-D7A19F079AC9}"/>
              </a:ext>
            </a:extLst>
          </p:cNvPr>
          <p:cNvSpPr>
            <a:spLocks noGrp="1"/>
          </p:cNvSpPr>
          <p:nvPr>
            <p:ph idx="1"/>
          </p:nvPr>
        </p:nvSpPr>
        <p:spPr>
          <a:xfrm>
            <a:off x="707228" y="4943988"/>
            <a:ext cx="8872538" cy="3698147"/>
          </a:xfrm>
        </p:spPr>
        <p:txBody>
          <a:bodyPr>
            <a:normAutofit/>
          </a:bodyPr>
          <a:lstStyle/>
          <a:p>
            <a:pPr marL="0" indent="0" algn="just">
              <a:buNone/>
            </a:pPr>
            <a:r>
              <a:rPr lang="tr-TR" sz="3200" dirty="0">
                <a:solidFill>
                  <a:schemeClr val="bg1"/>
                </a:solidFill>
              </a:rPr>
              <a:t>Daha önce bir BGB’ye bağlı olarak ihraç edilmiş eşyanızın geri gelmesi halinde hızlı kargo operatörüne mutlaka bunun </a:t>
            </a:r>
            <a:r>
              <a:rPr lang="tr-TR" sz="3200" dirty="0">
                <a:solidFill>
                  <a:srgbClr val="D9AE66"/>
                </a:solidFill>
              </a:rPr>
              <a:t>daha önce ihraç edilmiş bir eşya olup geri geldiğini bildirmeniz gerekmektedir. </a:t>
            </a:r>
            <a:r>
              <a:rPr lang="tr-TR" sz="3200" dirty="0">
                <a:solidFill>
                  <a:schemeClr val="bg1"/>
                </a:solidFill>
              </a:rPr>
              <a:t>Aksi halde posta idaresi veya hızlı kargo operatörünce eşya, ithalata ilişkin mevzuat hükümleri çerçevesinde işleme tabi tutulabilir.</a:t>
            </a:r>
          </a:p>
        </p:txBody>
      </p:sp>
      <p:cxnSp>
        <p:nvCxnSpPr>
          <p:cNvPr id="4" name="Düz Bağlayıcı 3">
            <a:extLst>
              <a:ext uri="{FF2B5EF4-FFF2-40B4-BE49-F238E27FC236}">
                <a16:creationId xmlns:a16="http://schemas.microsoft.com/office/drawing/2014/main" id="{E7916620-F041-C3A5-4A40-A8DE102F389A}"/>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B799965D-002B-783E-5D42-311ECCA6E40E}"/>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pic>
        <p:nvPicPr>
          <p:cNvPr id="8" name="Resim 7">
            <a:extLst>
              <a:ext uri="{FF2B5EF4-FFF2-40B4-BE49-F238E27FC236}">
                <a16:creationId xmlns:a16="http://schemas.microsoft.com/office/drawing/2014/main" id="{8A81241B-90A2-3B80-F01D-46100D1BBC2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pic>
        <p:nvPicPr>
          <p:cNvPr id="11" name="Grafik 10" descr="Uyarı düz dolguyla">
            <a:extLst>
              <a:ext uri="{FF2B5EF4-FFF2-40B4-BE49-F238E27FC236}">
                <a16:creationId xmlns:a16="http://schemas.microsoft.com/office/drawing/2014/main" id="{73F29052-51A3-8485-F47C-08F3A7C2D8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69980" y="1568768"/>
            <a:ext cx="1947035" cy="1947035"/>
          </a:xfrm>
          <a:prstGeom prst="rect">
            <a:avLst/>
          </a:prstGeom>
        </p:spPr>
      </p:pic>
      <p:sp>
        <p:nvSpPr>
          <p:cNvPr id="12" name="Metin kutusu 11">
            <a:extLst>
              <a:ext uri="{FF2B5EF4-FFF2-40B4-BE49-F238E27FC236}">
                <a16:creationId xmlns:a16="http://schemas.microsoft.com/office/drawing/2014/main" id="{86AC5703-8350-D7E9-11F6-167411482AA3}"/>
              </a:ext>
            </a:extLst>
          </p:cNvPr>
          <p:cNvSpPr txBox="1"/>
          <p:nvPr/>
        </p:nvSpPr>
        <p:spPr>
          <a:xfrm>
            <a:off x="3196152" y="3509532"/>
            <a:ext cx="4851400" cy="584775"/>
          </a:xfrm>
          <a:prstGeom prst="rect">
            <a:avLst/>
          </a:prstGeom>
          <a:noFill/>
        </p:spPr>
        <p:txBody>
          <a:bodyPr wrap="square" rtlCol="0">
            <a:spAutoFit/>
          </a:bodyPr>
          <a:lstStyle/>
          <a:p>
            <a:r>
              <a:rPr lang="tr-TR" sz="3200" dirty="0">
                <a:solidFill>
                  <a:schemeClr val="bg1"/>
                </a:solidFill>
              </a:rPr>
              <a:t>Yükümlülerin Dikkatine!</a:t>
            </a:r>
          </a:p>
        </p:txBody>
      </p:sp>
      <p:sp>
        <p:nvSpPr>
          <p:cNvPr id="6" name="Metin kutusu 5">
            <a:extLst>
              <a:ext uri="{FF2B5EF4-FFF2-40B4-BE49-F238E27FC236}">
                <a16:creationId xmlns:a16="http://schemas.microsoft.com/office/drawing/2014/main" id="{D68F2D90-B925-0223-7C41-AE6C333689DB}"/>
              </a:ext>
            </a:extLst>
          </p:cNvPr>
          <p:cNvSpPr txBox="1"/>
          <p:nvPr/>
        </p:nvSpPr>
        <p:spPr>
          <a:xfrm>
            <a:off x="229500" y="410231"/>
            <a:ext cx="5933305" cy="1015663"/>
          </a:xfrm>
          <a:prstGeom prst="rect">
            <a:avLst/>
          </a:prstGeom>
          <a:noFill/>
        </p:spPr>
        <p:txBody>
          <a:bodyPr wrap="square" rtlCol="0">
            <a:spAutoFit/>
          </a:bodyPr>
          <a:lstStyle/>
          <a:p>
            <a:r>
              <a:rPr lang="tr-TR" sz="3000" b="1" dirty="0">
                <a:solidFill>
                  <a:srgbClr val="D8AD65"/>
                </a:solidFill>
                <a:latin typeface="+mj-lt"/>
              </a:rPr>
              <a:t>BGB GERİ GELEN EŞYA – GÜMRÜK İŞLEMLERİ</a:t>
            </a:r>
          </a:p>
        </p:txBody>
      </p:sp>
    </p:spTree>
    <p:extLst>
      <p:ext uri="{BB962C8B-B14F-4D97-AF65-F5344CB8AC3E}">
        <p14:creationId xmlns:p14="http://schemas.microsoft.com/office/powerpoint/2010/main" val="2422123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77C15E-EF21-C6D9-CA61-456962817E8A}"/>
              </a:ext>
            </a:extLst>
          </p:cNvPr>
          <p:cNvSpPr>
            <a:spLocks noGrp="1"/>
          </p:cNvSpPr>
          <p:nvPr>
            <p:ph idx="1"/>
          </p:nvPr>
        </p:nvSpPr>
        <p:spPr>
          <a:xfrm>
            <a:off x="707228" y="4664897"/>
            <a:ext cx="8872538" cy="2720703"/>
          </a:xfrm>
        </p:spPr>
        <p:txBody>
          <a:bodyPr>
            <a:normAutofit lnSpcReduction="10000"/>
          </a:bodyPr>
          <a:lstStyle/>
          <a:p>
            <a:pPr marL="0" indent="0" algn="just">
              <a:buNone/>
            </a:pPr>
            <a:r>
              <a:rPr lang="tr-TR" sz="3200" dirty="0">
                <a:solidFill>
                  <a:schemeClr val="bg1"/>
                </a:solidFill>
              </a:rPr>
              <a:t>Bu kapsamda, geri gelen eşyanın daha önce ihraç edilmiş bir eşya olduğunun tespiti amacıyla </a:t>
            </a:r>
            <a:r>
              <a:rPr lang="tr-TR" sz="3200" dirty="0">
                <a:solidFill>
                  <a:srgbClr val="D8AD65"/>
                </a:solidFill>
              </a:rPr>
              <a:t>ihracat beyannamesi numarasının, eşya faturasının </a:t>
            </a:r>
            <a:r>
              <a:rPr lang="tr-TR" sz="3200" dirty="0">
                <a:solidFill>
                  <a:schemeClr val="bg1"/>
                </a:solidFill>
              </a:rPr>
              <a:t>ve</a:t>
            </a:r>
            <a:r>
              <a:rPr lang="tr-TR" sz="3200" dirty="0">
                <a:solidFill>
                  <a:srgbClr val="D8AD65"/>
                </a:solidFill>
              </a:rPr>
              <a:t> 0996 kodlu TPS Geri Gelen Eşya Belgesinin </a:t>
            </a:r>
            <a:r>
              <a:rPr lang="tr-TR" sz="3200" dirty="0">
                <a:solidFill>
                  <a:schemeClr val="bg1"/>
                </a:solidFill>
              </a:rPr>
              <a:t>posta idaresi veya</a:t>
            </a:r>
            <a:r>
              <a:rPr lang="tr-TR" sz="3200" dirty="0">
                <a:solidFill>
                  <a:srgbClr val="D8AD65"/>
                </a:solidFill>
              </a:rPr>
              <a:t> </a:t>
            </a:r>
            <a:r>
              <a:rPr lang="tr-TR" sz="3200" dirty="0">
                <a:solidFill>
                  <a:schemeClr val="bg1"/>
                </a:solidFill>
              </a:rPr>
              <a:t>hızlı kargo operatörüne ibraz edilmesi gerekmektedir.</a:t>
            </a:r>
          </a:p>
          <a:p>
            <a:pPr marL="0" indent="0">
              <a:buNone/>
            </a:pPr>
            <a:endParaRPr lang="tr-TR" dirty="0">
              <a:solidFill>
                <a:schemeClr val="bg1"/>
              </a:solidFill>
            </a:endParaRPr>
          </a:p>
        </p:txBody>
      </p:sp>
      <p:sp>
        <p:nvSpPr>
          <p:cNvPr id="4" name="Metin kutusu 3">
            <a:extLst>
              <a:ext uri="{FF2B5EF4-FFF2-40B4-BE49-F238E27FC236}">
                <a16:creationId xmlns:a16="http://schemas.microsoft.com/office/drawing/2014/main" id="{57F80DDE-1589-2E66-19E5-52C01031C2C5}"/>
              </a:ext>
            </a:extLst>
          </p:cNvPr>
          <p:cNvSpPr txBox="1"/>
          <p:nvPr/>
        </p:nvSpPr>
        <p:spPr>
          <a:xfrm>
            <a:off x="229500" y="410231"/>
            <a:ext cx="5933305" cy="1015663"/>
          </a:xfrm>
          <a:prstGeom prst="rect">
            <a:avLst/>
          </a:prstGeom>
          <a:noFill/>
        </p:spPr>
        <p:txBody>
          <a:bodyPr wrap="square" rtlCol="0">
            <a:spAutoFit/>
          </a:bodyPr>
          <a:lstStyle/>
          <a:p>
            <a:r>
              <a:rPr lang="tr-TR" sz="3000" b="1" dirty="0">
                <a:solidFill>
                  <a:srgbClr val="D8AD65"/>
                </a:solidFill>
                <a:latin typeface="+mj-lt"/>
              </a:rPr>
              <a:t>BGB GERİ GELEN EŞYA – GÜMRÜK İŞLEMLERİ</a:t>
            </a:r>
          </a:p>
        </p:txBody>
      </p:sp>
      <p:pic>
        <p:nvPicPr>
          <p:cNvPr id="5" name="Resim 4">
            <a:extLst>
              <a:ext uri="{FF2B5EF4-FFF2-40B4-BE49-F238E27FC236}">
                <a16:creationId xmlns:a16="http://schemas.microsoft.com/office/drawing/2014/main" id="{06BA6FED-F5AA-EBC7-88F1-CAF6AB846CE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cxnSp>
        <p:nvCxnSpPr>
          <p:cNvPr id="6" name="Düz Bağlayıcı 5">
            <a:extLst>
              <a:ext uri="{FF2B5EF4-FFF2-40B4-BE49-F238E27FC236}">
                <a16:creationId xmlns:a16="http://schemas.microsoft.com/office/drawing/2014/main" id="{7F88DAA7-AE73-E100-19D5-523D699B99F2}"/>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F26C9E0C-4CD1-8A90-D906-BDD6D998B702}"/>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pic>
        <p:nvPicPr>
          <p:cNvPr id="8" name="Resim 7">
            <a:extLst>
              <a:ext uri="{FF2B5EF4-FFF2-40B4-BE49-F238E27FC236}">
                <a16:creationId xmlns:a16="http://schemas.microsoft.com/office/drawing/2014/main" id="{8CA546F6-6F61-F659-4545-E7A2E9D4C82E}"/>
              </a:ext>
            </a:extLst>
          </p:cNvPr>
          <p:cNvPicPr>
            <a:picLocks noChangeAspect="1"/>
          </p:cNvPicPr>
          <p:nvPr/>
        </p:nvPicPr>
        <p:blipFill>
          <a:blip r:embed="rId3"/>
          <a:stretch>
            <a:fillRect/>
          </a:stretch>
        </p:blipFill>
        <p:spPr>
          <a:xfrm>
            <a:off x="2514405" y="7674552"/>
            <a:ext cx="1363494" cy="1363494"/>
          </a:xfrm>
          <a:prstGeom prst="rect">
            <a:avLst/>
          </a:prstGeom>
          <a:solidFill>
            <a:srgbClr val="D8AD65"/>
          </a:solidFill>
        </p:spPr>
      </p:pic>
      <p:pic>
        <p:nvPicPr>
          <p:cNvPr id="9" name="Resim 8">
            <a:extLst>
              <a:ext uri="{FF2B5EF4-FFF2-40B4-BE49-F238E27FC236}">
                <a16:creationId xmlns:a16="http://schemas.microsoft.com/office/drawing/2014/main" id="{FC9A2C4B-2D33-50C0-2DC3-9610239EB8C4}"/>
              </a:ext>
            </a:extLst>
          </p:cNvPr>
          <p:cNvPicPr>
            <a:picLocks noChangeAspect="1"/>
          </p:cNvPicPr>
          <p:nvPr/>
        </p:nvPicPr>
        <p:blipFill>
          <a:blip r:embed="rId4"/>
          <a:stretch>
            <a:fillRect/>
          </a:stretch>
        </p:blipFill>
        <p:spPr>
          <a:xfrm>
            <a:off x="6117015" y="7577168"/>
            <a:ext cx="1524218" cy="1460878"/>
          </a:xfrm>
          <a:prstGeom prst="rect">
            <a:avLst/>
          </a:prstGeom>
          <a:solidFill>
            <a:srgbClr val="D9AE66"/>
          </a:solidFill>
        </p:spPr>
      </p:pic>
      <p:pic>
        <p:nvPicPr>
          <p:cNvPr id="10" name="Grafik 9" descr="Uyarı düz dolguyla">
            <a:extLst>
              <a:ext uri="{FF2B5EF4-FFF2-40B4-BE49-F238E27FC236}">
                <a16:creationId xmlns:a16="http://schemas.microsoft.com/office/drawing/2014/main" id="{E8287BA5-5011-55B2-7785-BE9AAFE577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69980" y="1568768"/>
            <a:ext cx="1947035" cy="1947035"/>
          </a:xfrm>
          <a:prstGeom prst="rect">
            <a:avLst/>
          </a:prstGeom>
        </p:spPr>
      </p:pic>
      <p:sp>
        <p:nvSpPr>
          <p:cNvPr id="11" name="Metin kutusu 10">
            <a:extLst>
              <a:ext uri="{FF2B5EF4-FFF2-40B4-BE49-F238E27FC236}">
                <a16:creationId xmlns:a16="http://schemas.microsoft.com/office/drawing/2014/main" id="{3990C798-24B6-2B47-6DD0-BDF8574C61D9}"/>
              </a:ext>
            </a:extLst>
          </p:cNvPr>
          <p:cNvSpPr txBox="1"/>
          <p:nvPr/>
        </p:nvSpPr>
        <p:spPr>
          <a:xfrm>
            <a:off x="3196152" y="3658677"/>
            <a:ext cx="4851400" cy="584775"/>
          </a:xfrm>
          <a:prstGeom prst="rect">
            <a:avLst/>
          </a:prstGeom>
          <a:noFill/>
        </p:spPr>
        <p:txBody>
          <a:bodyPr wrap="square" rtlCol="0">
            <a:spAutoFit/>
          </a:bodyPr>
          <a:lstStyle/>
          <a:p>
            <a:r>
              <a:rPr lang="tr-TR" sz="3200" dirty="0">
                <a:solidFill>
                  <a:schemeClr val="bg1"/>
                </a:solidFill>
              </a:rPr>
              <a:t>Yükümlülerin Dikkatine!</a:t>
            </a:r>
          </a:p>
        </p:txBody>
      </p:sp>
    </p:spTree>
    <p:extLst>
      <p:ext uri="{BB962C8B-B14F-4D97-AF65-F5344CB8AC3E}">
        <p14:creationId xmlns:p14="http://schemas.microsoft.com/office/powerpoint/2010/main" val="1932999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1EC5BB8-DADB-6633-655D-C5F3F5FD7BCC}"/>
              </a:ext>
            </a:extLst>
          </p:cNvPr>
          <p:cNvSpPr>
            <a:spLocks noGrp="1"/>
          </p:cNvSpPr>
          <p:nvPr>
            <p:ph idx="1"/>
          </p:nvPr>
        </p:nvSpPr>
        <p:spPr>
          <a:xfrm>
            <a:off x="706907" y="4304617"/>
            <a:ext cx="8870108" cy="3668908"/>
          </a:xfrm>
        </p:spPr>
        <p:txBody>
          <a:bodyPr>
            <a:normAutofit/>
          </a:bodyPr>
          <a:lstStyle/>
          <a:p>
            <a:pPr marL="0" indent="0" algn="just">
              <a:buNone/>
            </a:pPr>
            <a:r>
              <a:rPr lang="tr-TR" sz="3200" dirty="0">
                <a:solidFill>
                  <a:schemeClr val="bg1"/>
                </a:solidFill>
              </a:rPr>
              <a:t>Daha önce bir BGB’ye bağlı olarak ihraç edilmiş olup geri gelen eşyanın beyanı esnasında, </a:t>
            </a:r>
            <a:r>
              <a:rPr lang="tr-TR" sz="3200" dirty="0">
                <a:solidFill>
                  <a:srgbClr val="D8AD65"/>
                </a:solidFill>
              </a:rPr>
              <a:t>4210 rejim kodu </a:t>
            </a:r>
            <a:r>
              <a:rPr lang="tr-TR" sz="3200" dirty="0">
                <a:solidFill>
                  <a:schemeClr val="bg1"/>
                </a:solidFill>
              </a:rPr>
              <a:t>ile </a:t>
            </a:r>
            <a:r>
              <a:rPr lang="tr-TR" sz="3200" dirty="0">
                <a:solidFill>
                  <a:srgbClr val="D8AD65"/>
                </a:solidFill>
              </a:rPr>
              <a:t>GGE muafiyet kodunun</a:t>
            </a:r>
            <a:r>
              <a:rPr lang="tr-TR" sz="3200" dirty="0">
                <a:solidFill>
                  <a:schemeClr val="bg1"/>
                </a:solidFill>
              </a:rPr>
              <a:t> seçilmesi ve </a:t>
            </a:r>
            <a:r>
              <a:rPr lang="fr-FR" sz="3200" dirty="0">
                <a:solidFill>
                  <a:srgbClr val="D9AE66"/>
                </a:solidFill>
              </a:rPr>
              <a:t>önceki rejime ilişkin EX kodlu</a:t>
            </a:r>
            <a:r>
              <a:rPr lang="tr-TR" sz="3200" dirty="0">
                <a:solidFill>
                  <a:srgbClr val="D9AE66"/>
                </a:solidFill>
              </a:rPr>
              <a:t> beyanname numarasının </a:t>
            </a:r>
            <a:r>
              <a:rPr lang="tr-TR" sz="3200" dirty="0">
                <a:solidFill>
                  <a:schemeClr val="bg1"/>
                </a:solidFill>
              </a:rPr>
              <a:t>BGB’de beyan edilmesi;  ayrıca  0996 kodlu TPS Geri Gelen Eşya Belge bilgilerinin </a:t>
            </a:r>
            <a:r>
              <a:rPr lang="tr-TR" sz="3200" dirty="0">
                <a:solidFill>
                  <a:srgbClr val="D9AE66"/>
                </a:solidFill>
              </a:rPr>
              <a:t>BGB onay işlemi yapılmadan önce</a:t>
            </a:r>
            <a:r>
              <a:rPr lang="tr-TR" sz="3200" dirty="0">
                <a:solidFill>
                  <a:schemeClr val="bg1"/>
                </a:solidFill>
              </a:rPr>
              <a:t> “Belge Beyan Servisi” yoluyla BGB ile ilişkilendirilmesi gerekmektedir.</a:t>
            </a:r>
          </a:p>
        </p:txBody>
      </p:sp>
      <p:cxnSp>
        <p:nvCxnSpPr>
          <p:cNvPr id="4" name="Düz Bağlayıcı 3">
            <a:extLst>
              <a:ext uri="{FF2B5EF4-FFF2-40B4-BE49-F238E27FC236}">
                <a16:creationId xmlns:a16="http://schemas.microsoft.com/office/drawing/2014/main" id="{2BDDBC25-F2F0-3373-7DBF-1DB5E0951941}"/>
              </a:ext>
            </a:extLst>
          </p:cNvPr>
          <p:cNvCxnSpPr>
            <a:cxnSpLocks/>
          </p:cNvCxnSpPr>
          <p:nvPr/>
        </p:nvCxnSpPr>
        <p:spPr>
          <a:xfrm flipV="1">
            <a:off x="229500" y="9648355"/>
            <a:ext cx="9828000" cy="1"/>
          </a:xfrm>
          <a:prstGeom prst="line">
            <a:avLst/>
          </a:prstGeom>
          <a:ln w="3492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3F61B9DD-E78A-5A8A-A092-19221FBE9F3D}"/>
              </a:ext>
            </a:extLst>
          </p:cNvPr>
          <p:cNvSpPr txBox="1"/>
          <p:nvPr/>
        </p:nvSpPr>
        <p:spPr>
          <a:xfrm>
            <a:off x="3018328" y="9791230"/>
            <a:ext cx="8412480" cy="400110"/>
          </a:xfrm>
          <a:prstGeom prst="rect">
            <a:avLst/>
          </a:prstGeom>
          <a:noFill/>
        </p:spPr>
        <p:txBody>
          <a:bodyPr wrap="square" rtlCol="0">
            <a:spAutoFit/>
          </a:bodyPr>
          <a:lstStyle/>
          <a:p>
            <a:r>
              <a:rPr lang="tr-TR" sz="2000" dirty="0">
                <a:solidFill>
                  <a:srgbClr val="D8AD65"/>
                </a:solidFill>
                <a:latin typeface="+mj-lt"/>
              </a:rPr>
              <a:t>GÜMRÜKLER GENEL MÜDÜRLÜĞÜ </a:t>
            </a:r>
          </a:p>
        </p:txBody>
      </p:sp>
      <p:pic>
        <p:nvPicPr>
          <p:cNvPr id="7" name="Resim 6">
            <a:extLst>
              <a:ext uri="{FF2B5EF4-FFF2-40B4-BE49-F238E27FC236}">
                <a16:creationId xmlns:a16="http://schemas.microsoft.com/office/drawing/2014/main" id="{D11019D3-7612-0343-1177-CBE232D015F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03293" y="-786975"/>
            <a:ext cx="3219089" cy="3219089"/>
          </a:xfrm>
          <a:prstGeom prst="rect">
            <a:avLst/>
          </a:prstGeom>
        </p:spPr>
      </p:pic>
      <p:sp>
        <p:nvSpPr>
          <p:cNvPr id="8" name="Metin kutusu 7">
            <a:extLst>
              <a:ext uri="{FF2B5EF4-FFF2-40B4-BE49-F238E27FC236}">
                <a16:creationId xmlns:a16="http://schemas.microsoft.com/office/drawing/2014/main" id="{02E95C2C-CC46-F029-D973-353CC408A93A}"/>
              </a:ext>
            </a:extLst>
          </p:cNvPr>
          <p:cNvSpPr txBox="1"/>
          <p:nvPr/>
        </p:nvSpPr>
        <p:spPr>
          <a:xfrm>
            <a:off x="229500" y="410231"/>
            <a:ext cx="5933305" cy="1015663"/>
          </a:xfrm>
          <a:prstGeom prst="rect">
            <a:avLst/>
          </a:prstGeom>
          <a:noFill/>
        </p:spPr>
        <p:txBody>
          <a:bodyPr wrap="square" rtlCol="0">
            <a:spAutoFit/>
          </a:bodyPr>
          <a:lstStyle/>
          <a:p>
            <a:r>
              <a:rPr lang="tr-TR" sz="3000" b="1" dirty="0">
                <a:solidFill>
                  <a:srgbClr val="D8AD65"/>
                </a:solidFill>
                <a:latin typeface="+mj-lt"/>
              </a:rPr>
              <a:t>BGB GERİ GELEN EŞYA – GÜMRÜK İŞLEMLERİ</a:t>
            </a:r>
          </a:p>
        </p:txBody>
      </p:sp>
      <p:pic>
        <p:nvPicPr>
          <p:cNvPr id="9" name="Grafik 8" descr="Uyarı düz dolguyla">
            <a:extLst>
              <a:ext uri="{FF2B5EF4-FFF2-40B4-BE49-F238E27FC236}">
                <a16:creationId xmlns:a16="http://schemas.microsoft.com/office/drawing/2014/main" id="{1D1A537C-E468-80FD-4992-130CA3057A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68445" y="1097762"/>
            <a:ext cx="1947035" cy="1947035"/>
          </a:xfrm>
          <a:prstGeom prst="rect">
            <a:avLst/>
          </a:prstGeom>
        </p:spPr>
      </p:pic>
      <p:sp>
        <p:nvSpPr>
          <p:cNvPr id="10" name="Metin kutusu 9">
            <a:extLst>
              <a:ext uri="{FF2B5EF4-FFF2-40B4-BE49-F238E27FC236}">
                <a16:creationId xmlns:a16="http://schemas.microsoft.com/office/drawing/2014/main" id="{24794830-9E92-118E-5BAE-45D1AC11F467}"/>
              </a:ext>
            </a:extLst>
          </p:cNvPr>
          <p:cNvSpPr txBox="1"/>
          <p:nvPr/>
        </p:nvSpPr>
        <p:spPr>
          <a:xfrm>
            <a:off x="2025657" y="2995340"/>
            <a:ext cx="6232607" cy="1077218"/>
          </a:xfrm>
          <a:prstGeom prst="rect">
            <a:avLst/>
          </a:prstGeom>
          <a:noFill/>
        </p:spPr>
        <p:txBody>
          <a:bodyPr wrap="square" rtlCol="0">
            <a:spAutoFit/>
          </a:bodyPr>
          <a:lstStyle/>
          <a:p>
            <a:pPr algn="ctr"/>
            <a:r>
              <a:rPr lang="tr-TR" sz="3200" dirty="0">
                <a:solidFill>
                  <a:schemeClr val="bg1"/>
                </a:solidFill>
              </a:rPr>
              <a:t>Posta İdaresi veya Hızlı Kargo Operatörünün Dikkatine!</a:t>
            </a:r>
          </a:p>
        </p:txBody>
      </p:sp>
      <p:pic>
        <p:nvPicPr>
          <p:cNvPr id="6" name="Grafik 5" descr="Kontrol listesi düz dolguyla">
            <a:extLst>
              <a:ext uri="{FF2B5EF4-FFF2-40B4-BE49-F238E27FC236}">
                <a16:creationId xmlns:a16="http://schemas.microsoft.com/office/drawing/2014/main" id="{CAF59E4C-3C59-6827-374E-41645355A3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05100" y="8205584"/>
            <a:ext cx="1257302" cy="1257302"/>
          </a:xfrm>
          <a:prstGeom prst="rect">
            <a:avLst/>
          </a:prstGeom>
        </p:spPr>
      </p:pic>
      <p:pic>
        <p:nvPicPr>
          <p:cNvPr id="12" name="Grafik 11" descr="Köşeli çift ayraç okları düz dolguyla">
            <a:extLst>
              <a:ext uri="{FF2B5EF4-FFF2-40B4-BE49-F238E27FC236}">
                <a16:creationId xmlns:a16="http://schemas.microsoft.com/office/drawing/2014/main" id="{8AAF285F-3C4A-6977-4B96-663EAB7A08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31173" y="8321907"/>
            <a:ext cx="1024655" cy="1024655"/>
          </a:xfrm>
          <a:prstGeom prst="rect">
            <a:avLst/>
          </a:prstGeom>
        </p:spPr>
      </p:pic>
      <p:pic>
        <p:nvPicPr>
          <p:cNvPr id="16" name="Grafik 15" descr="Dizüstü Bilgisayar düz dolguyla">
            <a:extLst>
              <a:ext uri="{FF2B5EF4-FFF2-40B4-BE49-F238E27FC236}">
                <a16:creationId xmlns:a16="http://schemas.microsoft.com/office/drawing/2014/main" id="{B406070A-1DD0-F43B-7098-13CED834E2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24600" y="8163024"/>
            <a:ext cx="1257302" cy="1257302"/>
          </a:xfrm>
          <a:prstGeom prst="rect">
            <a:avLst/>
          </a:prstGeom>
        </p:spPr>
      </p:pic>
    </p:spTree>
    <p:extLst>
      <p:ext uri="{BB962C8B-B14F-4D97-AF65-F5344CB8AC3E}">
        <p14:creationId xmlns:p14="http://schemas.microsoft.com/office/powerpoint/2010/main" val="179444841"/>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Özel 1">
      <a:majorFont>
        <a:latin typeface="Myriad Pro"/>
        <a:ea typeface=""/>
        <a:cs typeface=""/>
      </a:majorFont>
      <a:minorFont>
        <a:latin typeface="Calibri"/>
        <a:ea typeface=""/>
        <a:cs typeface=""/>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37680</TotalTime>
  <Words>712</Words>
  <Application>Microsoft Office PowerPoint</Application>
  <PresentationFormat>Özel</PresentationFormat>
  <Paragraphs>77</Paragraphs>
  <Slides>14</Slides>
  <Notes>2</Notes>
  <HiddenSlides>0</HiddenSlides>
  <MMClips>0</MMClips>
  <ScaleCrop>false</ScaleCrop>
  <HeadingPairs>
    <vt:vector size="6" baseType="variant">
      <vt:variant>
        <vt:lpstr>Kullanılan Yazı Tipleri</vt:lpstr>
      </vt:variant>
      <vt:variant>
        <vt:i4>5</vt:i4>
      </vt:variant>
      <vt:variant>
        <vt:lpstr>Tema</vt:lpstr>
      </vt:variant>
      <vt:variant>
        <vt:i4>2</vt:i4>
      </vt:variant>
      <vt:variant>
        <vt:lpstr>Slayt Başlıkları</vt:lpstr>
      </vt:variant>
      <vt:variant>
        <vt:i4>14</vt:i4>
      </vt:variant>
    </vt:vector>
  </HeadingPairs>
  <TitlesOfParts>
    <vt:vector size="21" baseType="lpstr">
      <vt:lpstr>Arial</vt:lpstr>
      <vt:lpstr>Calibri</vt:lpstr>
      <vt:lpstr>Calibri Light</vt:lpstr>
      <vt:lpstr>Myriad Pro</vt:lpstr>
      <vt:lpstr>Times New Roman</vt:lpstr>
      <vt:lpstr>Office Teması</vt:lpstr>
      <vt:lpstr>Özel Tasarım</vt:lpstr>
      <vt:lpstr>Sınır Ötesi  E-Ticaret </vt:lpstr>
      <vt:lpstr>GENEL BİLGİ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Basitleştirilmiş Usul Kapsamında Sağlanan Kolaylıklar ve Sınırlamalar  Doküman, Değeri 1500 Avro’yu geçmeyen kişisel kullanıma mahsus kitap veya benzeri basılı yayın,  Bir tüzel kişi adına gelen ticari miktar ve mahiyet arz etmeyen ve değeri 22 Avro’yu geçmeyen eşya,  Değeri 150 Euro’yu ve miktarı brüt 30 kilogramı geçmeyen, bir gerçek kişi adına gelen ve ticari miktar ve mahiyet arz etmeyen eşya,  Miktarı brüt 300 kilogramı ve değeri 15.000 Avro’yu geçmeyen ihracat rejimine konu eşya,  Numunelik eşya ve modeller ile inceleme, analiz veya test amaçlı eşya  Yolcuların gelişlerinden bir ay önce veya üç ay sonra gelen kişisel eşya,  Kamu kurum ve kuruluşlarına, kütüphanelere, müzelere, eğitim veya bilimsel araştırma ile uğraşan kuruluşlara gönderilen kitap veya basılı yayın;  Kıymeti 1500 Avro’yu geçmeyen ilaç cinsi eşya, Operatör hızlı kargo firmaları ya da posta idaresi tarafından beyan edebilmekte ve gümrük işlemleri tamamlanmaktadır.  Kıymet Tespiti Posta veya hızlı kargo taşımacılığı kapsamında gelen veya gönderilen eşyanın kıymetinin limitler dahilinde olup olmadığının tespit edilmesinde kargo ücreti hesaba katılmaz. Eşyanın kıymeti, ibraz edilen faturaya, satış fişine veya eşya bedelinin ödendiğine ilişkin belgeye göre belirlenir. Bu tür belge ibraz edilememesi veya ibraz edilen belgede kayıtlı kıymetin düşük bulunması halinde, eşyanın kıymeti gümrük idaresince takdir edilmektedir.</dc:title>
  <dc:creator>Tolga Eker</dc:creator>
  <cp:lastModifiedBy>IlgimGmrk</cp:lastModifiedBy>
  <cp:revision>1467</cp:revision>
  <cp:lastPrinted>2025-02-25T13:06:44Z</cp:lastPrinted>
  <dcterms:created xsi:type="dcterms:W3CDTF">2023-09-05T08:55:57Z</dcterms:created>
  <dcterms:modified xsi:type="dcterms:W3CDTF">2025-11-08T22:39:10Z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eodilabelclass">
    <vt:lpwstr>id_classification_unclassified=0ef0d4bf-59b8-4ae6-bbc0-fafde041157b</vt:lpwstr>
  </property>
  <property fmtid="{D5CDD505-2E9C-101B-9397-08002B2CF9AE}" pid="3" name="geodilabeluser">
    <vt:lpwstr>user=17651059486</vt:lpwstr>
  </property>
  <property fmtid="{D5CDD505-2E9C-101B-9397-08002B2CF9AE}" pid="4" name="geodilabeltime">
    <vt:lpwstr>datetime=2024-03-20T11:25:30.129Z</vt:lpwstr>
  </property>
</Properties>
</file>